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95" r:id="rId4"/>
    <p:sldId id="258" r:id="rId5"/>
    <p:sldId id="259" r:id="rId6"/>
    <p:sldId id="260" r:id="rId7"/>
    <p:sldId id="261" r:id="rId8"/>
    <p:sldId id="278" r:id="rId9"/>
    <p:sldId id="279" r:id="rId10"/>
    <p:sldId id="281" r:id="rId11"/>
    <p:sldId id="282" r:id="rId12"/>
    <p:sldId id="283" r:id="rId13"/>
    <p:sldId id="284" r:id="rId14"/>
    <p:sldId id="286" r:id="rId15"/>
    <p:sldId id="288" r:id="rId16"/>
    <p:sldId id="289" r:id="rId17"/>
    <p:sldId id="296" r:id="rId18"/>
    <p:sldId id="297" r:id="rId19"/>
    <p:sldId id="291" r:id="rId20"/>
    <p:sldId id="293" r:id="rId21"/>
    <p:sldId id="294" r:id="rId22"/>
    <p:sldId id="290" r:id="rId23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92"/>
    <p:restoredTop sz="94689"/>
  </p:normalViewPr>
  <p:slideViewPr>
    <p:cSldViewPr snapToGrid="0" snapToObjects="1">
      <p:cViewPr varScale="1">
        <p:scale>
          <a:sx n="147" d="100"/>
          <a:sy n="147" d="100"/>
        </p:scale>
        <p:origin x="1448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C2DA3E-392C-4A96-BB3F-9EAA577AC7FD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6F8C5556-022A-40C5-BEA1-0FAC55416992}">
      <dgm:prSet custT="1"/>
      <dgm:spPr/>
      <dgm:t>
        <a:bodyPr/>
        <a:lstStyle/>
        <a:p>
          <a:r>
            <a:rPr lang="en-US" sz="2400"/>
            <a:t>PHP = Hypertext Preprocessor</a:t>
          </a:r>
        </a:p>
      </dgm:t>
    </dgm:pt>
    <dgm:pt modelId="{806DD9C4-190B-4CCD-A011-AB4695FFBF94}" type="parTrans" cxnId="{7271C011-F212-403A-B59A-99495CCD2126}">
      <dgm:prSet/>
      <dgm:spPr/>
      <dgm:t>
        <a:bodyPr/>
        <a:lstStyle/>
        <a:p>
          <a:endParaRPr lang="en-US" sz="2400"/>
        </a:p>
      </dgm:t>
    </dgm:pt>
    <dgm:pt modelId="{1CE850BC-F024-415A-BB4E-E794D6618412}" type="sibTrans" cxnId="{7271C011-F212-403A-B59A-99495CCD2126}">
      <dgm:prSet/>
      <dgm:spPr/>
      <dgm:t>
        <a:bodyPr/>
        <a:lstStyle/>
        <a:p>
          <a:endParaRPr lang="en-US" sz="2400"/>
        </a:p>
      </dgm:t>
    </dgm:pt>
    <dgm:pt modelId="{1BBE5CD8-9BB7-4314-8142-A464D61A895A}">
      <dgm:prSet custT="1"/>
      <dgm:spPr/>
      <dgm:t>
        <a:bodyPr/>
        <a:lstStyle/>
        <a:p>
          <a:r>
            <a:rPr lang="en-US" sz="2400" dirty="0" err="1"/>
            <a:t>Limbaj</a:t>
          </a:r>
          <a:r>
            <a:rPr lang="en-US" sz="2400" dirty="0"/>
            <a:t> de scripting server-side</a:t>
          </a:r>
        </a:p>
      </dgm:t>
    </dgm:pt>
    <dgm:pt modelId="{DCA1F641-D2FC-4BE1-B8DD-28D798F52E3A}" type="parTrans" cxnId="{47B18C17-3FB1-45DF-814C-7EF0F45DF5A8}">
      <dgm:prSet/>
      <dgm:spPr/>
      <dgm:t>
        <a:bodyPr/>
        <a:lstStyle/>
        <a:p>
          <a:endParaRPr lang="en-US" sz="2400"/>
        </a:p>
      </dgm:t>
    </dgm:pt>
    <dgm:pt modelId="{5778A572-A04C-4513-93CC-87012E8E61D9}" type="sibTrans" cxnId="{47B18C17-3FB1-45DF-814C-7EF0F45DF5A8}">
      <dgm:prSet/>
      <dgm:spPr/>
      <dgm:t>
        <a:bodyPr/>
        <a:lstStyle/>
        <a:p>
          <a:endParaRPr lang="en-US" sz="2400"/>
        </a:p>
      </dgm:t>
    </dgm:pt>
    <dgm:pt modelId="{56019E3F-72E4-4E62-97DF-64724A713A17}">
      <dgm:prSet custT="1"/>
      <dgm:spPr/>
      <dgm:t>
        <a:bodyPr/>
        <a:lstStyle/>
        <a:p>
          <a:r>
            <a:rPr lang="en-US" sz="2400" dirty="0" err="1"/>
            <a:t>Utilizat</a:t>
          </a:r>
          <a:r>
            <a:rPr lang="en-US" sz="2400" dirty="0"/>
            <a:t> </a:t>
          </a:r>
          <a:r>
            <a:rPr lang="en-US" sz="2400" dirty="0" err="1"/>
            <a:t>pentru</a:t>
          </a:r>
          <a:r>
            <a:rPr lang="en-US" sz="2400" dirty="0"/>
            <a:t> </a:t>
          </a:r>
          <a:r>
            <a:rPr lang="en-US" sz="2400" dirty="0" err="1"/>
            <a:t>dezvoltarea</a:t>
          </a:r>
          <a:r>
            <a:rPr lang="en-US" sz="2400" dirty="0"/>
            <a:t> </a:t>
          </a:r>
          <a:r>
            <a:rPr lang="en-US" sz="2400" dirty="0" err="1"/>
            <a:t>aplicațiilor</a:t>
          </a:r>
          <a:r>
            <a:rPr lang="en-US" sz="2400" dirty="0"/>
            <a:t> web </a:t>
          </a:r>
          <a:r>
            <a:rPr lang="en-US" sz="2400" dirty="0" err="1"/>
            <a:t>dinamice</a:t>
          </a:r>
          <a:endParaRPr lang="en-US" sz="2400" dirty="0"/>
        </a:p>
      </dgm:t>
    </dgm:pt>
    <dgm:pt modelId="{4EF1647E-7447-49FB-B054-AF4D16AA6BC2}" type="parTrans" cxnId="{40BC2EDF-129F-4776-8CA0-5A3E554E9E65}">
      <dgm:prSet/>
      <dgm:spPr/>
      <dgm:t>
        <a:bodyPr/>
        <a:lstStyle/>
        <a:p>
          <a:endParaRPr lang="en-US" sz="2400"/>
        </a:p>
      </dgm:t>
    </dgm:pt>
    <dgm:pt modelId="{21B14F6F-FD38-4483-8B1E-08751CC53363}" type="sibTrans" cxnId="{40BC2EDF-129F-4776-8CA0-5A3E554E9E65}">
      <dgm:prSet/>
      <dgm:spPr/>
      <dgm:t>
        <a:bodyPr/>
        <a:lstStyle/>
        <a:p>
          <a:endParaRPr lang="en-US" sz="2400"/>
        </a:p>
      </dgm:t>
    </dgm:pt>
    <dgm:pt modelId="{8277F986-E8EC-4877-A17B-D61638BB877F}">
      <dgm:prSet custT="1"/>
      <dgm:spPr/>
      <dgm:t>
        <a:bodyPr/>
        <a:lstStyle/>
        <a:p>
          <a:r>
            <a:rPr lang="en-US" sz="2400"/>
            <a:t>Popular datorită simplității și integrării cu servere web (Apache, Nginx)</a:t>
          </a:r>
        </a:p>
      </dgm:t>
    </dgm:pt>
    <dgm:pt modelId="{11F56934-E77B-4023-BC3C-C44A3EC2B251}" type="parTrans" cxnId="{11340B16-70E0-4BA8-990C-1F81163F3887}">
      <dgm:prSet/>
      <dgm:spPr/>
      <dgm:t>
        <a:bodyPr/>
        <a:lstStyle/>
        <a:p>
          <a:endParaRPr lang="en-US" sz="2400"/>
        </a:p>
      </dgm:t>
    </dgm:pt>
    <dgm:pt modelId="{772A4E4C-D990-4294-B18B-EA15C903B83C}" type="sibTrans" cxnId="{11340B16-70E0-4BA8-990C-1F81163F3887}">
      <dgm:prSet/>
      <dgm:spPr/>
      <dgm:t>
        <a:bodyPr/>
        <a:lstStyle/>
        <a:p>
          <a:endParaRPr lang="en-US" sz="2400"/>
        </a:p>
      </dgm:t>
    </dgm:pt>
    <dgm:pt modelId="{61E22058-6E7C-DE41-8AFD-D8DC9E0DF9CC}" type="pres">
      <dgm:prSet presAssocID="{FAC2DA3E-392C-4A96-BB3F-9EAA577AC7FD}" presName="vert0" presStyleCnt="0">
        <dgm:presLayoutVars>
          <dgm:dir/>
          <dgm:animOne val="branch"/>
          <dgm:animLvl val="lvl"/>
        </dgm:presLayoutVars>
      </dgm:prSet>
      <dgm:spPr/>
    </dgm:pt>
    <dgm:pt modelId="{6E5669D1-66CB-BD46-8A27-916B5A0B01E7}" type="pres">
      <dgm:prSet presAssocID="{6F8C5556-022A-40C5-BEA1-0FAC55416992}" presName="thickLine" presStyleLbl="alignNode1" presStyleIdx="0" presStyleCnt="4"/>
      <dgm:spPr/>
    </dgm:pt>
    <dgm:pt modelId="{F6B51F82-6185-7A40-9C8F-6F31E94A2AF8}" type="pres">
      <dgm:prSet presAssocID="{6F8C5556-022A-40C5-BEA1-0FAC55416992}" presName="horz1" presStyleCnt="0"/>
      <dgm:spPr/>
    </dgm:pt>
    <dgm:pt modelId="{3432215F-FA16-E348-9D53-31CC511B62D5}" type="pres">
      <dgm:prSet presAssocID="{6F8C5556-022A-40C5-BEA1-0FAC55416992}" presName="tx1" presStyleLbl="revTx" presStyleIdx="0" presStyleCnt="4"/>
      <dgm:spPr/>
    </dgm:pt>
    <dgm:pt modelId="{D58AED54-AB88-6F41-B9DD-189FA9945B0C}" type="pres">
      <dgm:prSet presAssocID="{6F8C5556-022A-40C5-BEA1-0FAC55416992}" presName="vert1" presStyleCnt="0"/>
      <dgm:spPr/>
    </dgm:pt>
    <dgm:pt modelId="{B2CF1FA8-6297-4343-B883-73B5943C23B9}" type="pres">
      <dgm:prSet presAssocID="{1BBE5CD8-9BB7-4314-8142-A464D61A895A}" presName="thickLine" presStyleLbl="alignNode1" presStyleIdx="1" presStyleCnt="4"/>
      <dgm:spPr/>
    </dgm:pt>
    <dgm:pt modelId="{AE0AE428-4EC3-8844-9B1F-52FBDC822D0D}" type="pres">
      <dgm:prSet presAssocID="{1BBE5CD8-9BB7-4314-8142-A464D61A895A}" presName="horz1" presStyleCnt="0"/>
      <dgm:spPr/>
    </dgm:pt>
    <dgm:pt modelId="{A80FA5FE-54F7-224F-9C97-17476755BB0C}" type="pres">
      <dgm:prSet presAssocID="{1BBE5CD8-9BB7-4314-8142-A464D61A895A}" presName="tx1" presStyleLbl="revTx" presStyleIdx="1" presStyleCnt="4"/>
      <dgm:spPr/>
    </dgm:pt>
    <dgm:pt modelId="{757E8F71-85A8-E649-B8B9-71E7544693E7}" type="pres">
      <dgm:prSet presAssocID="{1BBE5CD8-9BB7-4314-8142-A464D61A895A}" presName="vert1" presStyleCnt="0"/>
      <dgm:spPr/>
    </dgm:pt>
    <dgm:pt modelId="{89CC7AE4-7ABA-514B-A849-9A33B82558A9}" type="pres">
      <dgm:prSet presAssocID="{56019E3F-72E4-4E62-97DF-64724A713A17}" presName="thickLine" presStyleLbl="alignNode1" presStyleIdx="2" presStyleCnt="4"/>
      <dgm:spPr/>
    </dgm:pt>
    <dgm:pt modelId="{EDD52415-F844-2345-8E6C-8953B31FC4D3}" type="pres">
      <dgm:prSet presAssocID="{56019E3F-72E4-4E62-97DF-64724A713A17}" presName="horz1" presStyleCnt="0"/>
      <dgm:spPr/>
    </dgm:pt>
    <dgm:pt modelId="{C0B93EF5-C57C-C240-9520-C4AD4473A821}" type="pres">
      <dgm:prSet presAssocID="{56019E3F-72E4-4E62-97DF-64724A713A17}" presName="tx1" presStyleLbl="revTx" presStyleIdx="2" presStyleCnt="4"/>
      <dgm:spPr/>
    </dgm:pt>
    <dgm:pt modelId="{78D27606-F751-C640-ADE0-92B59C1A5EAC}" type="pres">
      <dgm:prSet presAssocID="{56019E3F-72E4-4E62-97DF-64724A713A17}" presName="vert1" presStyleCnt="0"/>
      <dgm:spPr/>
    </dgm:pt>
    <dgm:pt modelId="{F99B3607-D59F-DD4E-AE1A-800B022BD871}" type="pres">
      <dgm:prSet presAssocID="{8277F986-E8EC-4877-A17B-D61638BB877F}" presName="thickLine" presStyleLbl="alignNode1" presStyleIdx="3" presStyleCnt="4"/>
      <dgm:spPr/>
    </dgm:pt>
    <dgm:pt modelId="{3EE78EBB-36B6-FF47-9E7C-C0B398F667C5}" type="pres">
      <dgm:prSet presAssocID="{8277F986-E8EC-4877-A17B-D61638BB877F}" presName="horz1" presStyleCnt="0"/>
      <dgm:spPr/>
    </dgm:pt>
    <dgm:pt modelId="{F4397BEB-25C8-6E45-991A-31319011BD20}" type="pres">
      <dgm:prSet presAssocID="{8277F986-E8EC-4877-A17B-D61638BB877F}" presName="tx1" presStyleLbl="revTx" presStyleIdx="3" presStyleCnt="4"/>
      <dgm:spPr/>
    </dgm:pt>
    <dgm:pt modelId="{0B516866-06F8-7548-B26D-CDCB0D3E9C90}" type="pres">
      <dgm:prSet presAssocID="{8277F986-E8EC-4877-A17B-D61638BB877F}" presName="vert1" presStyleCnt="0"/>
      <dgm:spPr/>
    </dgm:pt>
  </dgm:ptLst>
  <dgm:cxnLst>
    <dgm:cxn modelId="{7271C011-F212-403A-B59A-99495CCD2126}" srcId="{FAC2DA3E-392C-4A96-BB3F-9EAA577AC7FD}" destId="{6F8C5556-022A-40C5-BEA1-0FAC55416992}" srcOrd="0" destOrd="0" parTransId="{806DD9C4-190B-4CCD-A011-AB4695FFBF94}" sibTransId="{1CE850BC-F024-415A-BB4E-E794D6618412}"/>
    <dgm:cxn modelId="{11340B16-70E0-4BA8-990C-1F81163F3887}" srcId="{FAC2DA3E-392C-4A96-BB3F-9EAA577AC7FD}" destId="{8277F986-E8EC-4877-A17B-D61638BB877F}" srcOrd="3" destOrd="0" parTransId="{11F56934-E77B-4023-BC3C-C44A3EC2B251}" sibTransId="{772A4E4C-D990-4294-B18B-EA15C903B83C}"/>
    <dgm:cxn modelId="{47B18C17-3FB1-45DF-814C-7EF0F45DF5A8}" srcId="{FAC2DA3E-392C-4A96-BB3F-9EAA577AC7FD}" destId="{1BBE5CD8-9BB7-4314-8142-A464D61A895A}" srcOrd="1" destOrd="0" parTransId="{DCA1F641-D2FC-4BE1-B8DD-28D798F52E3A}" sibTransId="{5778A572-A04C-4513-93CC-87012E8E61D9}"/>
    <dgm:cxn modelId="{EC264E32-EE68-B640-B805-D3C84E460FB4}" type="presOf" srcId="{56019E3F-72E4-4E62-97DF-64724A713A17}" destId="{C0B93EF5-C57C-C240-9520-C4AD4473A821}" srcOrd="0" destOrd="0" presId="urn:microsoft.com/office/officeart/2008/layout/LinedList"/>
    <dgm:cxn modelId="{C1A5526A-2CBC-6246-B094-B1EB65D1CAA2}" type="presOf" srcId="{6F8C5556-022A-40C5-BEA1-0FAC55416992}" destId="{3432215F-FA16-E348-9D53-31CC511B62D5}" srcOrd="0" destOrd="0" presId="urn:microsoft.com/office/officeart/2008/layout/LinedList"/>
    <dgm:cxn modelId="{F5E1B47F-11F9-064F-8A04-9CA10F20D459}" type="presOf" srcId="{FAC2DA3E-392C-4A96-BB3F-9EAA577AC7FD}" destId="{61E22058-6E7C-DE41-8AFD-D8DC9E0DF9CC}" srcOrd="0" destOrd="0" presId="urn:microsoft.com/office/officeart/2008/layout/LinedList"/>
    <dgm:cxn modelId="{C0DF5393-421B-904D-BF29-72E4E527EA07}" type="presOf" srcId="{1BBE5CD8-9BB7-4314-8142-A464D61A895A}" destId="{A80FA5FE-54F7-224F-9C97-17476755BB0C}" srcOrd="0" destOrd="0" presId="urn:microsoft.com/office/officeart/2008/layout/LinedList"/>
    <dgm:cxn modelId="{40BC2EDF-129F-4776-8CA0-5A3E554E9E65}" srcId="{FAC2DA3E-392C-4A96-BB3F-9EAA577AC7FD}" destId="{56019E3F-72E4-4E62-97DF-64724A713A17}" srcOrd="2" destOrd="0" parTransId="{4EF1647E-7447-49FB-B054-AF4D16AA6BC2}" sibTransId="{21B14F6F-FD38-4483-8B1E-08751CC53363}"/>
    <dgm:cxn modelId="{52CA7FE9-8168-3340-BEA8-0FE7D13BD7D4}" type="presOf" srcId="{8277F986-E8EC-4877-A17B-D61638BB877F}" destId="{F4397BEB-25C8-6E45-991A-31319011BD20}" srcOrd="0" destOrd="0" presId="urn:microsoft.com/office/officeart/2008/layout/LinedList"/>
    <dgm:cxn modelId="{CF894326-7957-404F-BCF0-F048B12768DB}" type="presParOf" srcId="{61E22058-6E7C-DE41-8AFD-D8DC9E0DF9CC}" destId="{6E5669D1-66CB-BD46-8A27-916B5A0B01E7}" srcOrd="0" destOrd="0" presId="urn:microsoft.com/office/officeart/2008/layout/LinedList"/>
    <dgm:cxn modelId="{5B2D991D-17D2-A245-B1CF-D079774B6B1E}" type="presParOf" srcId="{61E22058-6E7C-DE41-8AFD-D8DC9E0DF9CC}" destId="{F6B51F82-6185-7A40-9C8F-6F31E94A2AF8}" srcOrd="1" destOrd="0" presId="urn:microsoft.com/office/officeart/2008/layout/LinedList"/>
    <dgm:cxn modelId="{00B1EC01-238C-594C-83F1-7FB474CB3E65}" type="presParOf" srcId="{F6B51F82-6185-7A40-9C8F-6F31E94A2AF8}" destId="{3432215F-FA16-E348-9D53-31CC511B62D5}" srcOrd="0" destOrd="0" presId="urn:microsoft.com/office/officeart/2008/layout/LinedList"/>
    <dgm:cxn modelId="{B3CB9868-FB37-8844-86F4-F713D448EFE0}" type="presParOf" srcId="{F6B51F82-6185-7A40-9C8F-6F31E94A2AF8}" destId="{D58AED54-AB88-6F41-B9DD-189FA9945B0C}" srcOrd="1" destOrd="0" presId="urn:microsoft.com/office/officeart/2008/layout/LinedList"/>
    <dgm:cxn modelId="{149CFFF5-108A-D446-BF09-CEC3F49805AA}" type="presParOf" srcId="{61E22058-6E7C-DE41-8AFD-D8DC9E0DF9CC}" destId="{B2CF1FA8-6297-4343-B883-73B5943C23B9}" srcOrd="2" destOrd="0" presId="urn:microsoft.com/office/officeart/2008/layout/LinedList"/>
    <dgm:cxn modelId="{6836BA72-1B03-D142-AC3C-41B713E911E9}" type="presParOf" srcId="{61E22058-6E7C-DE41-8AFD-D8DC9E0DF9CC}" destId="{AE0AE428-4EC3-8844-9B1F-52FBDC822D0D}" srcOrd="3" destOrd="0" presId="urn:microsoft.com/office/officeart/2008/layout/LinedList"/>
    <dgm:cxn modelId="{91CB5D4F-4308-E142-A363-70C1F2CAEECB}" type="presParOf" srcId="{AE0AE428-4EC3-8844-9B1F-52FBDC822D0D}" destId="{A80FA5FE-54F7-224F-9C97-17476755BB0C}" srcOrd="0" destOrd="0" presId="urn:microsoft.com/office/officeart/2008/layout/LinedList"/>
    <dgm:cxn modelId="{873649FA-475B-644F-A4E7-5AA23993141C}" type="presParOf" srcId="{AE0AE428-4EC3-8844-9B1F-52FBDC822D0D}" destId="{757E8F71-85A8-E649-B8B9-71E7544693E7}" srcOrd="1" destOrd="0" presId="urn:microsoft.com/office/officeart/2008/layout/LinedList"/>
    <dgm:cxn modelId="{F045CF57-A144-EB4E-82D0-0665D4D87158}" type="presParOf" srcId="{61E22058-6E7C-DE41-8AFD-D8DC9E0DF9CC}" destId="{89CC7AE4-7ABA-514B-A849-9A33B82558A9}" srcOrd="4" destOrd="0" presId="urn:microsoft.com/office/officeart/2008/layout/LinedList"/>
    <dgm:cxn modelId="{C8788E19-ED8D-5E43-8580-E7DC50055724}" type="presParOf" srcId="{61E22058-6E7C-DE41-8AFD-D8DC9E0DF9CC}" destId="{EDD52415-F844-2345-8E6C-8953B31FC4D3}" srcOrd="5" destOrd="0" presId="urn:microsoft.com/office/officeart/2008/layout/LinedList"/>
    <dgm:cxn modelId="{1BB7D675-0B21-8E4B-9906-64A7B282D786}" type="presParOf" srcId="{EDD52415-F844-2345-8E6C-8953B31FC4D3}" destId="{C0B93EF5-C57C-C240-9520-C4AD4473A821}" srcOrd="0" destOrd="0" presId="urn:microsoft.com/office/officeart/2008/layout/LinedList"/>
    <dgm:cxn modelId="{0B93D2DF-8328-584C-9464-6ADCE0D4C2EF}" type="presParOf" srcId="{EDD52415-F844-2345-8E6C-8953B31FC4D3}" destId="{78D27606-F751-C640-ADE0-92B59C1A5EAC}" srcOrd="1" destOrd="0" presId="urn:microsoft.com/office/officeart/2008/layout/LinedList"/>
    <dgm:cxn modelId="{652F31F6-E1AD-1548-9B3E-5F4209327FA2}" type="presParOf" srcId="{61E22058-6E7C-DE41-8AFD-D8DC9E0DF9CC}" destId="{F99B3607-D59F-DD4E-AE1A-800B022BD871}" srcOrd="6" destOrd="0" presId="urn:microsoft.com/office/officeart/2008/layout/LinedList"/>
    <dgm:cxn modelId="{090DBA15-E95F-A747-B8A1-ACB50A68C6E5}" type="presParOf" srcId="{61E22058-6E7C-DE41-8AFD-D8DC9E0DF9CC}" destId="{3EE78EBB-36B6-FF47-9E7C-C0B398F667C5}" srcOrd="7" destOrd="0" presId="urn:microsoft.com/office/officeart/2008/layout/LinedList"/>
    <dgm:cxn modelId="{18104107-862C-9543-ACA9-A8531E6A0422}" type="presParOf" srcId="{3EE78EBB-36B6-FF47-9E7C-C0B398F667C5}" destId="{F4397BEB-25C8-6E45-991A-31319011BD20}" srcOrd="0" destOrd="0" presId="urn:microsoft.com/office/officeart/2008/layout/LinedList"/>
    <dgm:cxn modelId="{FFAC99AF-C934-A442-91E7-C2EBE5D114C9}" type="presParOf" srcId="{3EE78EBB-36B6-FF47-9E7C-C0B398F667C5}" destId="{0B516866-06F8-7548-B26D-CDCB0D3E9C9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BC836D-FED5-4859-B9F7-09AA814AE7F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27D7026-2D0D-4563-A88C-9CA6AF11820B}">
      <dgm:prSet/>
      <dgm:spPr/>
      <dgm:t>
        <a:bodyPr/>
        <a:lstStyle/>
        <a:p>
          <a:r>
            <a:rPr lang="en-US" dirty="0" err="1"/>
            <a:t>Fișierele</a:t>
          </a:r>
          <a:r>
            <a:rPr lang="en-US" dirty="0"/>
            <a:t> PHP au </a:t>
          </a:r>
          <a:r>
            <a:rPr lang="en-US" dirty="0" err="1"/>
            <a:t>extensia</a:t>
          </a:r>
          <a:r>
            <a:rPr lang="en-US" dirty="0"/>
            <a:t> .</a:t>
          </a:r>
          <a:r>
            <a:rPr lang="en-US" dirty="0" err="1"/>
            <a:t>php</a:t>
          </a:r>
          <a:endParaRPr lang="en-US" dirty="0"/>
        </a:p>
      </dgm:t>
    </dgm:pt>
    <dgm:pt modelId="{CD6E8491-0E94-44C2-AA38-0F6C9AA977BB}" type="parTrans" cxnId="{7CBA12D2-86B6-4D7A-BF54-21983DF81984}">
      <dgm:prSet/>
      <dgm:spPr/>
      <dgm:t>
        <a:bodyPr/>
        <a:lstStyle/>
        <a:p>
          <a:endParaRPr lang="en-US"/>
        </a:p>
      </dgm:t>
    </dgm:pt>
    <dgm:pt modelId="{B9F8C537-FDF9-4CC6-A279-CB23C87E8207}" type="sibTrans" cxnId="{7CBA12D2-86B6-4D7A-BF54-21983DF81984}">
      <dgm:prSet/>
      <dgm:spPr/>
      <dgm:t>
        <a:bodyPr/>
        <a:lstStyle/>
        <a:p>
          <a:endParaRPr lang="en-US"/>
        </a:p>
      </dgm:t>
    </dgm:pt>
    <dgm:pt modelId="{B1AE79B1-E0C4-409E-8555-7A2FAFC71AD0}">
      <dgm:prSet/>
      <dgm:spPr/>
      <dgm:t>
        <a:bodyPr/>
        <a:lstStyle/>
        <a:p>
          <a:r>
            <a:rPr lang="en-US" dirty="0" err="1"/>
            <a:t>Codul</a:t>
          </a:r>
          <a:r>
            <a:rPr lang="en-US" dirty="0"/>
            <a:t> PHP </a:t>
          </a:r>
          <a:r>
            <a:rPr lang="en-US" dirty="0" err="1"/>
            <a:t>este</a:t>
          </a:r>
          <a:r>
            <a:rPr lang="en-US" dirty="0"/>
            <a:t> </a:t>
          </a:r>
          <a:r>
            <a:rPr lang="en-US" dirty="0" err="1"/>
            <a:t>integrat</a:t>
          </a:r>
          <a:r>
            <a:rPr lang="en-US" dirty="0"/>
            <a:t> </a:t>
          </a:r>
          <a:r>
            <a:rPr lang="en-US" dirty="0" err="1"/>
            <a:t>între</a:t>
          </a:r>
          <a:r>
            <a:rPr lang="en-US" dirty="0"/>
            <a:t> &lt;?</a:t>
          </a:r>
          <a:r>
            <a:rPr lang="en-US" dirty="0" err="1"/>
            <a:t>php</a:t>
          </a:r>
          <a:r>
            <a:rPr lang="en-US" dirty="0"/>
            <a:t> ... ?&gt;</a:t>
          </a:r>
        </a:p>
      </dgm:t>
    </dgm:pt>
    <dgm:pt modelId="{B0DC24C1-010A-41EC-A9BF-1EE9109B46AC}" type="parTrans" cxnId="{2BBD173C-A144-4020-928D-041288FA0E88}">
      <dgm:prSet/>
      <dgm:spPr/>
      <dgm:t>
        <a:bodyPr/>
        <a:lstStyle/>
        <a:p>
          <a:endParaRPr lang="en-US"/>
        </a:p>
      </dgm:t>
    </dgm:pt>
    <dgm:pt modelId="{E44767EE-B9DF-4831-A259-043C64EBD8B2}" type="sibTrans" cxnId="{2BBD173C-A144-4020-928D-041288FA0E88}">
      <dgm:prSet/>
      <dgm:spPr/>
      <dgm:t>
        <a:bodyPr/>
        <a:lstStyle/>
        <a:p>
          <a:endParaRPr lang="en-US"/>
        </a:p>
      </dgm:t>
    </dgm:pt>
    <dgm:pt modelId="{3A896A69-368A-4E70-9E33-5A7B4125061E}">
      <dgm:prSet/>
      <dgm:spPr/>
      <dgm:t>
        <a:bodyPr/>
        <a:lstStyle/>
        <a:p>
          <a:r>
            <a:rPr lang="en-US"/>
            <a:t>Exemplu: echo 'Salut!';</a:t>
          </a:r>
        </a:p>
      </dgm:t>
    </dgm:pt>
    <dgm:pt modelId="{7F6A6182-B640-4A9B-A4FD-99D20C529A1F}" type="parTrans" cxnId="{2F1264D2-4F6B-4911-A02D-7B3AE931E06E}">
      <dgm:prSet/>
      <dgm:spPr/>
      <dgm:t>
        <a:bodyPr/>
        <a:lstStyle/>
        <a:p>
          <a:endParaRPr lang="en-US"/>
        </a:p>
      </dgm:t>
    </dgm:pt>
    <dgm:pt modelId="{41D82FE5-B5B7-4A72-AFCF-4FA7C5F16655}" type="sibTrans" cxnId="{2F1264D2-4F6B-4911-A02D-7B3AE931E06E}">
      <dgm:prSet/>
      <dgm:spPr/>
      <dgm:t>
        <a:bodyPr/>
        <a:lstStyle/>
        <a:p>
          <a:endParaRPr lang="en-US"/>
        </a:p>
      </dgm:t>
    </dgm:pt>
    <dgm:pt modelId="{342A9589-887C-454B-8579-2B3F04637755}" type="pres">
      <dgm:prSet presAssocID="{E5BC836D-FED5-4859-B9F7-09AA814AE7F0}" presName="linear" presStyleCnt="0">
        <dgm:presLayoutVars>
          <dgm:animLvl val="lvl"/>
          <dgm:resizeHandles val="exact"/>
        </dgm:presLayoutVars>
      </dgm:prSet>
      <dgm:spPr/>
    </dgm:pt>
    <dgm:pt modelId="{2CF288F6-7C73-944E-9B22-5124BE72A7D6}" type="pres">
      <dgm:prSet presAssocID="{A27D7026-2D0D-4563-A88C-9CA6AF11820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4A1E1F2-B0F2-BD40-B2BD-AFE9A6F61C58}" type="pres">
      <dgm:prSet presAssocID="{B9F8C537-FDF9-4CC6-A279-CB23C87E8207}" presName="spacer" presStyleCnt="0"/>
      <dgm:spPr/>
    </dgm:pt>
    <dgm:pt modelId="{824BE23F-2E02-2D4B-AC4C-D27B8FB3B079}" type="pres">
      <dgm:prSet presAssocID="{B1AE79B1-E0C4-409E-8555-7A2FAFC71AD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7DE8C34-54BE-E44F-9197-32E0C10E728F}" type="pres">
      <dgm:prSet presAssocID="{E44767EE-B9DF-4831-A259-043C64EBD8B2}" presName="spacer" presStyleCnt="0"/>
      <dgm:spPr/>
    </dgm:pt>
    <dgm:pt modelId="{E8922341-0CC7-7A43-935B-66F40793D3EA}" type="pres">
      <dgm:prSet presAssocID="{3A896A69-368A-4E70-9E33-5A7B4125061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BBD173C-A144-4020-928D-041288FA0E88}" srcId="{E5BC836D-FED5-4859-B9F7-09AA814AE7F0}" destId="{B1AE79B1-E0C4-409E-8555-7A2FAFC71AD0}" srcOrd="1" destOrd="0" parTransId="{B0DC24C1-010A-41EC-A9BF-1EE9109B46AC}" sibTransId="{E44767EE-B9DF-4831-A259-043C64EBD8B2}"/>
    <dgm:cxn modelId="{976AF767-7423-6246-906F-7F308A231A75}" type="presOf" srcId="{B1AE79B1-E0C4-409E-8555-7A2FAFC71AD0}" destId="{824BE23F-2E02-2D4B-AC4C-D27B8FB3B079}" srcOrd="0" destOrd="0" presId="urn:microsoft.com/office/officeart/2005/8/layout/vList2"/>
    <dgm:cxn modelId="{6773E37F-776A-3143-A5BF-E5757269201B}" type="presOf" srcId="{A27D7026-2D0D-4563-A88C-9CA6AF11820B}" destId="{2CF288F6-7C73-944E-9B22-5124BE72A7D6}" srcOrd="0" destOrd="0" presId="urn:microsoft.com/office/officeart/2005/8/layout/vList2"/>
    <dgm:cxn modelId="{DE1D6E89-6F69-9D4B-BA83-0E0A639D0FD2}" type="presOf" srcId="{3A896A69-368A-4E70-9E33-5A7B4125061E}" destId="{E8922341-0CC7-7A43-935B-66F40793D3EA}" srcOrd="0" destOrd="0" presId="urn:microsoft.com/office/officeart/2005/8/layout/vList2"/>
    <dgm:cxn modelId="{C07E37C5-F22D-D141-9E9F-9FAB2B94245F}" type="presOf" srcId="{E5BC836D-FED5-4859-B9F7-09AA814AE7F0}" destId="{342A9589-887C-454B-8579-2B3F04637755}" srcOrd="0" destOrd="0" presId="urn:microsoft.com/office/officeart/2005/8/layout/vList2"/>
    <dgm:cxn modelId="{7CBA12D2-86B6-4D7A-BF54-21983DF81984}" srcId="{E5BC836D-FED5-4859-B9F7-09AA814AE7F0}" destId="{A27D7026-2D0D-4563-A88C-9CA6AF11820B}" srcOrd="0" destOrd="0" parTransId="{CD6E8491-0E94-44C2-AA38-0F6C9AA977BB}" sibTransId="{B9F8C537-FDF9-4CC6-A279-CB23C87E8207}"/>
    <dgm:cxn modelId="{2F1264D2-4F6B-4911-A02D-7B3AE931E06E}" srcId="{E5BC836D-FED5-4859-B9F7-09AA814AE7F0}" destId="{3A896A69-368A-4E70-9E33-5A7B4125061E}" srcOrd="2" destOrd="0" parTransId="{7F6A6182-B640-4A9B-A4FD-99D20C529A1F}" sibTransId="{41D82FE5-B5B7-4A72-AFCF-4FA7C5F16655}"/>
    <dgm:cxn modelId="{0E8E368C-3EC7-0D46-9995-C9105FF4834E}" type="presParOf" srcId="{342A9589-887C-454B-8579-2B3F04637755}" destId="{2CF288F6-7C73-944E-9B22-5124BE72A7D6}" srcOrd="0" destOrd="0" presId="urn:microsoft.com/office/officeart/2005/8/layout/vList2"/>
    <dgm:cxn modelId="{E8A6A1FA-E412-7F4D-AD46-A6ABB5FCB128}" type="presParOf" srcId="{342A9589-887C-454B-8579-2B3F04637755}" destId="{54A1E1F2-B0F2-BD40-B2BD-AFE9A6F61C58}" srcOrd="1" destOrd="0" presId="urn:microsoft.com/office/officeart/2005/8/layout/vList2"/>
    <dgm:cxn modelId="{3DCBE16A-89D8-6748-8F34-248BAC45655E}" type="presParOf" srcId="{342A9589-887C-454B-8579-2B3F04637755}" destId="{824BE23F-2E02-2D4B-AC4C-D27B8FB3B079}" srcOrd="2" destOrd="0" presId="urn:microsoft.com/office/officeart/2005/8/layout/vList2"/>
    <dgm:cxn modelId="{74896CE7-5B9C-974B-9D35-D4DB8A594BA2}" type="presParOf" srcId="{342A9589-887C-454B-8579-2B3F04637755}" destId="{77DE8C34-54BE-E44F-9197-32E0C10E728F}" srcOrd="3" destOrd="0" presId="urn:microsoft.com/office/officeart/2005/8/layout/vList2"/>
    <dgm:cxn modelId="{DECFBB00-0983-EB43-9BC7-922749DD0B39}" type="presParOf" srcId="{342A9589-887C-454B-8579-2B3F04637755}" destId="{E8922341-0CC7-7A43-935B-66F40793D3E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669D1-66CB-BD46-8A27-916B5A0B01E7}">
      <dsp:nvSpPr>
        <dsp:cNvPr id="0" name=""/>
        <dsp:cNvSpPr/>
      </dsp:nvSpPr>
      <dsp:spPr>
        <a:xfrm>
          <a:off x="0" y="0"/>
          <a:ext cx="6304316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432215F-FA16-E348-9D53-31CC511B62D5}">
      <dsp:nvSpPr>
        <dsp:cNvPr id="0" name=""/>
        <dsp:cNvSpPr/>
      </dsp:nvSpPr>
      <dsp:spPr>
        <a:xfrm>
          <a:off x="0" y="0"/>
          <a:ext cx="6304316" cy="7634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PHP = Hypertext Preprocessor</a:t>
          </a:r>
        </a:p>
      </dsp:txBody>
      <dsp:txXfrm>
        <a:off x="0" y="0"/>
        <a:ext cx="6304316" cy="763477"/>
      </dsp:txXfrm>
    </dsp:sp>
    <dsp:sp modelId="{B2CF1FA8-6297-4343-B883-73B5943C23B9}">
      <dsp:nvSpPr>
        <dsp:cNvPr id="0" name=""/>
        <dsp:cNvSpPr/>
      </dsp:nvSpPr>
      <dsp:spPr>
        <a:xfrm>
          <a:off x="0" y="763477"/>
          <a:ext cx="6304316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80FA5FE-54F7-224F-9C97-17476755BB0C}">
      <dsp:nvSpPr>
        <dsp:cNvPr id="0" name=""/>
        <dsp:cNvSpPr/>
      </dsp:nvSpPr>
      <dsp:spPr>
        <a:xfrm>
          <a:off x="0" y="763477"/>
          <a:ext cx="6304316" cy="7634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Limbaj</a:t>
          </a:r>
          <a:r>
            <a:rPr lang="en-US" sz="2400" kern="1200" dirty="0"/>
            <a:t> de scripting server-side</a:t>
          </a:r>
        </a:p>
      </dsp:txBody>
      <dsp:txXfrm>
        <a:off x="0" y="763477"/>
        <a:ext cx="6304316" cy="763477"/>
      </dsp:txXfrm>
    </dsp:sp>
    <dsp:sp modelId="{89CC7AE4-7ABA-514B-A849-9A33B82558A9}">
      <dsp:nvSpPr>
        <dsp:cNvPr id="0" name=""/>
        <dsp:cNvSpPr/>
      </dsp:nvSpPr>
      <dsp:spPr>
        <a:xfrm>
          <a:off x="0" y="1526954"/>
          <a:ext cx="6304316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B93EF5-C57C-C240-9520-C4AD4473A821}">
      <dsp:nvSpPr>
        <dsp:cNvPr id="0" name=""/>
        <dsp:cNvSpPr/>
      </dsp:nvSpPr>
      <dsp:spPr>
        <a:xfrm>
          <a:off x="0" y="1526955"/>
          <a:ext cx="6304316" cy="7634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Utilizat</a:t>
          </a:r>
          <a:r>
            <a:rPr lang="en-US" sz="2400" kern="1200" dirty="0"/>
            <a:t> </a:t>
          </a:r>
          <a:r>
            <a:rPr lang="en-US" sz="2400" kern="1200" dirty="0" err="1"/>
            <a:t>pentru</a:t>
          </a:r>
          <a:r>
            <a:rPr lang="en-US" sz="2400" kern="1200" dirty="0"/>
            <a:t> </a:t>
          </a:r>
          <a:r>
            <a:rPr lang="en-US" sz="2400" kern="1200" dirty="0" err="1"/>
            <a:t>dezvoltarea</a:t>
          </a:r>
          <a:r>
            <a:rPr lang="en-US" sz="2400" kern="1200" dirty="0"/>
            <a:t> </a:t>
          </a:r>
          <a:r>
            <a:rPr lang="en-US" sz="2400" kern="1200" dirty="0" err="1"/>
            <a:t>aplicațiilor</a:t>
          </a:r>
          <a:r>
            <a:rPr lang="en-US" sz="2400" kern="1200" dirty="0"/>
            <a:t> web </a:t>
          </a:r>
          <a:r>
            <a:rPr lang="en-US" sz="2400" kern="1200" dirty="0" err="1"/>
            <a:t>dinamice</a:t>
          </a:r>
          <a:endParaRPr lang="en-US" sz="2400" kern="1200" dirty="0"/>
        </a:p>
      </dsp:txBody>
      <dsp:txXfrm>
        <a:off x="0" y="1526955"/>
        <a:ext cx="6304316" cy="763477"/>
      </dsp:txXfrm>
    </dsp:sp>
    <dsp:sp modelId="{F99B3607-D59F-DD4E-AE1A-800B022BD871}">
      <dsp:nvSpPr>
        <dsp:cNvPr id="0" name=""/>
        <dsp:cNvSpPr/>
      </dsp:nvSpPr>
      <dsp:spPr>
        <a:xfrm>
          <a:off x="0" y="2290432"/>
          <a:ext cx="6304316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4397BEB-25C8-6E45-991A-31319011BD20}">
      <dsp:nvSpPr>
        <dsp:cNvPr id="0" name=""/>
        <dsp:cNvSpPr/>
      </dsp:nvSpPr>
      <dsp:spPr>
        <a:xfrm>
          <a:off x="0" y="2290432"/>
          <a:ext cx="6304316" cy="7634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Popular datorită simplității și integrării cu servere web (Apache, Nginx)</a:t>
          </a:r>
        </a:p>
      </dsp:txBody>
      <dsp:txXfrm>
        <a:off x="0" y="2290432"/>
        <a:ext cx="6304316" cy="7634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F288F6-7C73-944E-9B22-5124BE72A7D6}">
      <dsp:nvSpPr>
        <dsp:cNvPr id="0" name=""/>
        <dsp:cNvSpPr/>
      </dsp:nvSpPr>
      <dsp:spPr>
        <a:xfrm>
          <a:off x="0" y="354117"/>
          <a:ext cx="5691470" cy="5996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Fișierele</a:t>
          </a:r>
          <a:r>
            <a:rPr lang="en-US" sz="2500" kern="1200" dirty="0"/>
            <a:t> PHP au </a:t>
          </a:r>
          <a:r>
            <a:rPr lang="en-US" sz="2500" kern="1200" dirty="0" err="1"/>
            <a:t>extensia</a:t>
          </a:r>
          <a:r>
            <a:rPr lang="en-US" sz="2500" kern="1200" dirty="0"/>
            <a:t> .</a:t>
          </a:r>
          <a:r>
            <a:rPr lang="en-US" sz="2500" kern="1200" dirty="0" err="1"/>
            <a:t>php</a:t>
          </a:r>
          <a:endParaRPr lang="en-US" sz="2500" kern="1200" dirty="0"/>
        </a:p>
      </dsp:txBody>
      <dsp:txXfrm>
        <a:off x="29271" y="383388"/>
        <a:ext cx="5632928" cy="541083"/>
      </dsp:txXfrm>
    </dsp:sp>
    <dsp:sp modelId="{824BE23F-2E02-2D4B-AC4C-D27B8FB3B079}">
      <dsp:nvSpPr>
        <dsp:cNvPr id="0" name=""/>
        <dsp:cNvSpPr/>
      </dsp:nvSpPr>
      <dsp:spPr>
        <a:xfrm>
          <a:off x="0" y="1025742"/>
          <a:ext cx="5691470" cy="599625"/>
        </a:xfrm>
        <a:prstGeom prst="roundRect">
          <a:avLst/>
        </a:prstGeom>
        <a:solidFill>
          <a:schemeClr val="accent2">
            <a:hueOff val="2340760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Codul</a:t>
          </a:r>
          <a:r>
            <a:rPr lang="en-US" sz="2500" kern="1200" dirty="0"/>
            <a:t> PHP </a:t>
          </a:r>
          <a:r>
            <a:rPr lang="en-US" sz="2500" kern="1200" dirty="0" err="1"/>
            <a:t>este</a:t>
          </a:r>
          <a:r>
            <a:rPr lang="en-US" sz="2500" kern="1200" dirty="0"/>
            <a:t> </a:t>
          </a:r>
          <a:r>
            <a:rPr lang="en-US" sz="2500" kern="1200" dirty="0" err="1"/>
            <a:t>integrat</a:t>
          </a:r>
          <a:r>
            <a:rPr lang="en-US" sz="2500" kern="1200" dirty="0"/>
            <a:t> </a:t>
          </a:r>
          <a:r>
            <a:rPr lang="en-US" sz="2500" kern="1200" dirty="0" err="1"/>
            <a:t>între</a:t>
          </a:r>
          <a:r>
            <a:rPr lang="en-US" sz="2500" kern="1200" dirty="0"/>
            <a:t> &lt;?</a:t>
          </a:r>
          <a:r>
            <a:rPr lang="en-US" sz="2500" kern="1200" dirty="0" err="1"/>
            <a:t>php</a:t>
          </a:r>
          <a:r>
            <a:rPr lang="en-US" sz="2500" kern="1200" dirty="0"/>
            <a:t> ... ?&gt;</a:t>
          </a:r>
        </a:p>
      </dsp:txBody>
      <dsp:txXfrm>
        <a:off x="29271" y="1055013"/>
        <a:ext cx="5632928" cy="541083"/>
      </dsp:txXfrm>
    </dsp:sp>
    <dsp:sp modelId="{E8922341-0CC7-7A43-935B-66F40793D3EA}">
      <dsp:nvSpPr>
        <dsp:cNvPr id="0" name=""/>
        <dsp:cNvSpPr/>
      </dsp:nvSpPr>
      <dsp:spPr>
        <a:xfrm>
          <a:off x="0" y="1697367"/>
          <a:ext cx="5691470" cy="599625"/>
        </a:xfrm>
        <a:prstGeom prst="round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Exemplu: echo 'Salut!';</a:t>
          </a:r>
        </a:p>
      </dsp:txBody>
      <dsp:txXfrm>
        <a:off x="29271" y="1726638"/>
        <a:ext cx="5632928" cy="541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D5CE33-3B09-BC40-A5EA-E5881B5E56A5}" type="datetimeFigureOut">
              <a:rPr lang="en-US" smtClean="0"/>
              <a:t>9/17/25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E843E2-E9E6-C440-B080-8B35556B6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821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E843E2-E9E6-C440-B080-8B35556B69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2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E843E2-E9E6-C440-B080-8B35556B69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98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57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Color Cover">
            <a:extLst>
              <a:ext uri="{FF2B5EF4-FFF2-40B4-BE49-F238E27FC236}">
                <a16:creationId xmlns:a16="http://schemas.microsoft.com/office/drawing/2014/main" id="{63C1F321-BB96-4700-B3CE-1A6156067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5775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FA1AD64-F15F-417D-956C-B2C211FC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0" y="0"/>
            <a:ext cx="6062655" cy="6858000"/>
            <a:chOff x="651279" y="598259"/>
            <a:chExt cx="10889442" cy="5680742"/>
          </a:xfrm>
        </p:grpSpPr>
        <p:sp>
          <p:nvSpPr>
            <p:cNvPr id="32" name="Color">
              <a:extLst>
                <a:ext uri="{FF2B5EF4-FFF2-40B4-BE49-F238E27FC236}">
                  <a16:creationId xmlns:a16="http://schemas.microsoft.com/office/drawing/2014/main" id="{5F3C79B0-E0DE-407E-B550-3FDEB67B0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Color">
              <a:extLst>
                <a:ext uri="{FF2B5EF4-FFF2-40B4-BE49-F238E27FC236}">
                  <a16:creationId xmlns:a16="http://schemas.microsoft.com/office/drawing/2014/main" id="{A1A2DFA8-F321-4204-9B31-A3713BC652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6536" y="841664"/>
            <a:ext cx="4873391" cy="5156800"/>
          </a:xfrm>
        </p:spPr>
        <p:txBody>
          <a:bodyPr anchor="ctr">
            <a:normAutofit/>
          </a:bodyPr>
          <a:lstStyle/>
          <a:p>
            <a:r>
              <a:rPr lang="en-US" sz="5400" dirty="0" err="1">
                <a:solidFill>
                  <a:schemeClr val="bg1"/>
                </a:solidFill>
              </a:rPr>
              <a:t>Introducere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în</a:t>
            </a:r>
            <a:r>
              <a:rPr lang="en-US" sz="4800" dirty="0">
                <a:solidFill>
                  <a:schemeClr val="bg1"/>
                </a:solidFill>
              </a:rPr>
              <a:t> PHP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32985" y="841664"/>
            <a:ext cx="4866337" cy="5156800"/>
          </a:xfrm>
        </p:spPr>
        <p:txBody>
          <a:bodyPr anchor="ctr">
            <a:normAutofit/>
          </a:bodyPr>
          <a:lstStyle/>
          <a:p>
            <a:pPr algn="l"/>
            <a:r>
              <a:rPr lang="en-US" dirty="0" err="1">
                <a:solidFill>
                  <a:schemeClr val="tx2"/>
                </a:solidFill>
              </a:rPr>
              <a:t>Concepte</a:t>
            </a:r>
            <a:r>
              <a:rPr lang="en-US" dirty="0">
                <a:solidFill>
                  <a:schemeClr val="tx2"/>
                </a:solidFill>
              </a:rPr>
              <a:t> de </a:t>
            </a:r>
            <a:r>
              <a:rPr lang="en-US" dirty="0" err="1">
                <a:solidFill>
                  <a:schemeClr val="tx2"/>
                </a:solidFill>
              </a:rPr>
              <a:t>bază</a:t>
            </a:r>
            <a:r>
              <a:rPr lang="en-US" dirty="0">
                <a:solidFill>
                  <a:schemeClr val="tx2"/>
                </a:solidFill>
              </a:rPr>
              <a:t>, OOP, Composer, Design Patterns, Symfony, </a:t>
            </a:r>
            <a:r>
              <a:rPr lang="en-US" dirty="0" err="1">
                <a:solidFill>
                  <a:schemeClr val="tx2"/>
                </a:solidFill>
              </a:rPr>
              <a:t>Microservicii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ABB2D1-4C66-E81C-4481-8E5AE7A64F42}"/>
              </a:ext>
            </a:extLst>
          </p:cNvPr>
          <p:cNvSpPr txBox="1"/>
          <p:nvPr/>
        </p:nvSpPr>
        <p:spPr>
          <a:xfrm>
            <a:off x="6532985" y="5382502"/>
            <a:ext cx="2952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Alexandru </a:t>
            </a:r>
            <a:r>
              <a:rPr lang="en-US" sz="2400" dirty="0" err="1">
                <a:solidFill>
                  <a:schemeClr val="tx2"/>
                </a:solidFill>
              </a:rPr>
              <a:t>Cosor</a:t>
            </a:r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Catalin Hutanu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2E4CE5-4D2C-7248-7D02-5C764D391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Slide Background Fill">
            <a:extLst>
              <a:ext uri="{FF2B5EF4-FFF2-40B4-BE49-F238E27FC236}">
                <a16:creationId xmlns:a16="http://schemas.microsoft.com/office/drawing/2014/main" id="{08A1C2BD-5500-266C-A8BE-5A97F1CDB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57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83E87F2-D3E0-F813-0F1C-4C81315D7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31" name="Color">
              <a:extLst>
                <a:ext uri="{FF2B5EF4-FFF2-40B4-BE49-F238E27FC236}">
                  <a16:creationId xmlns:a16="http://schemas.microsoft.com/office/drawing/2014/main" id="{AB4F68E5-F014-396C-6C12-ED233D675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Color">
              <a:extLst>
                <a:ext uri="{FF2B5EF4-FFF2-40B4-BE49-F238E27FC236}">
                  <a16:creationId xmlns:a16="http://schemas.microsoft.com/office/drawing/2014/main" id="{0EA46E0A-F639-732F-03A6-9D2D3B8416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A403320-874D-7A2A-36FB-03EEC2250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ED1D281-F2A5-5602-4354-DD4A5ABF6F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814B318-CC99-1DA2-B12D-08A33A607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F09BB2-5F71-F770-D616-4B03634D2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7808500-3967-0825-DBEA-942C9CB231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3935CFD-5E95-C703-A197-F139911A0E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F8831B-8C2F-7971-83E0-5ACEB6F0D5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A62E2C3-E771-96D9-02B6-FF45A37D3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432E87B3-3DBF-E190-599D-02E00A1D4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07" y="1537465"/>
            <a:ext cx="5726765" cy="386608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4B7A5E5-87B9-7331-7363-F652E5748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855" y="159831"/>
            <a:ext cx="5218670" cy="1826877"/>
          </a:xfrm>
        </p:spPr>
        <p:txBody>
          <a:bodyPr anchor="ctr">
            <a:normAutofit/>
          </a:bodyPr>
          <a:lstStyle/>
          <a:p>
            <a:pPr algn="l"/>
            <a:r>
              <a:rPr lang="en-US" sz="3200" dirty="0" err="1">
                <a:solidFill>
                  <a:schemeClr val="bg1"/>
                </a:solidFill>
              </a:rPr>
              <a:t>Clasa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i="1" dirty="0" err="1">
                <a:solidFill>
                  <a:schemeClr val="bg1"/>
                </a:solidFill>
              </a:rPr>
              <a:t>Persoana</a:t>
            </a:r>
            <a:endParaRPr lang="en-US" sz="3200" i="1" dirty="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CF9D68F-10ED-B44C-430F-0CB931599686}"/>
              </a:ext>
            </a:extLst>
          </p:cNvPr>
          <p:cNvSpPr txBox="1">
            <a:spLocks/>
          </p:cNvSpPr>
          <p:nvPr/>
        </p:nvSpPr>
        <p:spPr>
          <a:xfrm>
            <a:off x="6001417" y="128538"/>
            <a:ext cx="6314359" cy="1826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 err="1">
                <a:solidFill>
                  <a:schemeClr val="bg1"/>
                </a:solidFill>
              </a:rPr>
              <a:t>Instanțe</a:t>
            </a:r>
            <a:r>
              <a:rPr lang="en-US" sz="3200" dirty="0">
                <a:solidFill>
                  <a:schemeClr val="bg1"/>
                </a:solidFill>
              </a:rPr>
              <a:t> a </a:t>
            </a:r>
            <a:r>
              <a:rPr lang="en-US" sz="3200" dirty="0" err="1">
                <a:solidFill>
                  <a:schemeClr val="bg1"/>
                </a:solidFill>
              </a:rPr>
              <a:t>clasei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i="1" dirty="0" err="1">
                <a:solidFill>
                  <a:schemeClr val="bg1"/>
                </a:solidFill>
              </a:rPr>
              <a:t>Persoana</a:t>
            </a:r>
            <a:r>
              <a:rPr lang="en-US" sz="3200" dirty="0">
                <a:solidFill>
                  <a:schemeClr val="bg1"/>
                </a:solidFill>
              </a:rPr>
              <a:t> - </a:t>
            </a:r>
            <a:r>
              <a:rPr lang="en-US" sz="3200" dirty="0" err="1">
                <a:solidFill>
                  <a:schemeClr val="bg1"/>
                </a:solidFill>
              </a:rPr>
              <a:t>Obiecte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7669CBF-2ECF-E9F8-BC56-1A2A4581E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568" y="1537464"/>
            <a:ext cx="5152213" cy="386608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ED5DF28-B800-5481-A3E2-CFECBFDA07B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5292" t="-1596" r="5292" b="13800"/>
          <a:stretch>
            <a:fillRect/>
          </a:stretch>
        </p:blipFill>
        <p:spPr>
          <a:xfrm>
            <a:off x="2923964" y="5709608"/>
            <a:ext cx="6585145" cy="84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946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865FA2-4672-D40F-54BC-537E018CF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BFC42008-B310-ABBD-00D9-5F6B27BE0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AEEF8478-5509-2AAF-B7D3-2F04A3642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B0FCC1-EB05-2BA4-2C7E-4CC6D921B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265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997CF9D7-ED48-B62F-4AC5-4213C2B8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6E4D67BE-C672-6227-FB30-8439EFFA3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6AA52D-1545-C234-669C-C7F6D4E9C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03EFB1D-0EAB-658C-2262-EEE142CC4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41F072D-8841-41CC-D59A-8E47691EC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80B39D-5DD3-2940-C643-C0B61DE0F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9FEF19D-0C0C-168D-7482-883E5C49F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346AB4B-0C1E-5786-87CB-D496EFCFF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8D4031-E9D9-9D87-CAC7-F64667466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207E705-AD2A-3A55-813F-E35E18CBE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7F67B19-0A31-BBEA-C97D-BBAF1771A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835" y="841248"/>
            <a:ext cx="5555609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</a:rPr>
              <a:t>Moștenire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și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Interfețe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392E7-FCB9-43CA-1881-5DA58A7ED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2725" y="841247"/>
            <a:ext cx="5540221" cy="5340097"/>
          </a:xfrm>
        </p:spPr>
        <p:txBody>
          <a:bodyPr anchor="ctr">
            <a:normAutofit/>
          </a:bodyPr>
          <a:lstStyle/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Clasa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copil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extinde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clasa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părinte</a:t>
            </a:r>
            <a:endParaRPr lang="en-US" sz="2400" dirty="0">
              <a:solidFill>
                <a:schemeClr val="tx2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Interfețele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definesc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metode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obligatorii</a:t>
            </a:r>
            <a:endParaRPr lang="en-US" sz="2400" dirty="0">
              <a:solidFill>
                <a:schemeClr val="tx2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Exemplu</a:t>
            </a:r>
            <a:r>
              <a:rPr lang="en-US" sz="2400" dirty="0">
                <a:solidFill>
                  <a:schemeClr val="tx2"/>
                </a:solidFill>
              </a:rPr>
              <a:t>: </a:t>
            </a:r>
            <a:r>
              <a:rPr lang="en-US" sz="2400" i="1" dirty="0">
                <a:solidFill>
                  <a:schemeClr val="tx2"/>
                </a:solidFill>
              </a:rPr>
              <a:t>class </a:t>
            </a:r>
            <a:r>
              <a:rPr lang="en-US" sz="2400" i="1" dirty="0" err="1">
                <a:solidFill>
                  <a:schemeClr val="tx2"/>
                </a:solidFill>
              </a:rPr>
              <a:t>Copil</a:t>
            </a:r>
            <a:r>
              <a:rPr lang="en-US" sz="2400" i="1" dirty="0">
                <a:solidFill>
                  <a:schemeClr val="tx2"/>
                </a:solidFill>
              </a:rPr>
              <a:t> extends </a:t>
            </a:r>
            <a:r>
              <a:rPr lang="en-US" sz="2400" i="1" dirty="0" err="1">
                <a:solidFill>
                  <a:schemeClr val="tx2"/>
                </a:solidFill>
              </a:rPr>
              <a:t>Parinte</a:t>
            </a:r>
            <a:r>
              <a:rPr lang="en-US" sz="2400" i="1" dirty="0">
                <a:solidFill>
                  <a:schemeClr val="tx2"/>
                </a:solidFill>
              </a:rPr>
              <a:t> implements </a:t>
            </a:r>
            <a:r>
              <a:rPr lang="en-US" sz="2400" i="1" dirty="0" err="1">
                <a:solidFill>
                  <a:schemeClr val="tx2"/>
                </a:solidFill>
              </a:rPr>
              <a:t>Interfata</a:t>
            </a:r>
            <a:endParaRPr lang="en-US" sz="2400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747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D18F4F-28EF-C717-CC8A-76075EB9F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Slide Background Fill">
            <a:extLst>
              <a:ext uri="{FF2B5EF4-FFF2-40B4-BE49-F238E27FC236}">
                <a16:creationId xmlns:a16="http://schemas.microsoft.com/office/drawing/2014/main" id="{71EEC52D-1D39-F142-DE28-764EE3213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57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06473A1-8B28-1B0F-C2F9-7BA864175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31" name="Color">
              <a:extLst>
                <a:ext uri="{FF2B5EF4-FFF2-40B4-BE49-F238E27FC236}">
                  <a16:creationId xmlns:a16="http://schemas.microsoft.com/office/drawing/2014/main" id="{501EA4CF-9066-37F4-38BA-37F55C5C9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Color">
              <a:extLst>
                <a:ext uri="{FF2B5EF4-FFF2-40B4-BE49-F238E27FC236}">
                  <a16:creationId xmlns:a16="http://schemas.microsoft.com/office/drawing/2014/main" id="{B3F1DC67-2A02-8ADA-FD10-BE4BE7B28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F70E409-0FA8-3A32-3903-02282B19B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D7B130E-BB4E-165A-1FBF-D78BC11A9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68D454D-D0E5-0DC9-F381-D619FB873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7260810-5AAE-88E4-06E3-0828852BE9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FFD4E29D-EBB8-DA92-ACF9-7970B832C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1B00095-2D3F-EBA4-48DF-44DFB89BE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F9EDB7A-F2BC-41C9-8341-92E874A58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185ABA1-48B1-8261-389F-D4630E8DB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B4AB7D0B-750E-6A88-65DC-69799D850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855" y="159831"/>
            <a:ext cx="5218670" cy="1826877"/>
          </a:xfrm>
        </p:spPr>
        <p:txBody>
          <a:bodyPr anchor="ctr">
            <a:normAutofit/>
          </a:bodyPr>
          <a:lstStyle/>
          <a:p>
            <a:pPr algn="l"/>
            <a:r>
              <a:rPr lang="en-US" sz="3200" dirty="0" err="1">
                <a:solidFill>
                  <a:schemeClr val="bg1"/>
                </a:solidFill>
              </a:rPr>
              <a:t>Interfețe</a:t>
            </a:r>
            <a:r>
              <a:rPr lang="en-US" sz="3200" dirty="0">
                <a:solidFill>
                  <a:schemeClr val="bg1"/>
                </a:solidFill>
              </a:rPr>
              <a:t> / </a:t>
            </a:r>
            <a:r>
              <a:rPr lang="en-US" sz="3200" dirty="0" err="1">
                <a:solidFill>
                  <a:schemeClr val="bg1"/>
                </a:solidFill>
              </a:rPr>
              <a:t>clase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abstracte</a:t>
            </a:r>
            <a:endParaRPr lang="en-US" sz="3200" i="1" dirty="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551F36C-6F12-A9E1-6FF1-F775481E89DD}"/>
              </a:ext>
            </a:extLst>
          </p:cNvPr>
          <p:cNvSpPr txBox="1">
            <a:spLocks/>
          </p:cNvSpPr>
          <p:nvPr/>
        </p:nvSpPr>
        <p:spPr>
          <a:xfrm>
            <a:off x="6001417" y="128538"/>
            <a:ext cx="6314359" cy="1826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chemeClr val="bg1"/>
                </a:solidFill>
              </a:rPr>
              <a:t>Clase concrete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F39428-436D-4A66-0B77-723D319E8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63" y="1503598"/>
            <a:ext cx="4607661" cy="42462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C99D691-471C-504B-49BF-765DDAAE6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901" y="1516957"/>
            <a:ext cx="5680069" cy="423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7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20E792-520A-A55B-3E20-171EE03CA8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Slide Background Fill">
            <a:extLst>
              <a:ext uri="{FF2B5EF4-FFF2-40B4-BE49-F238E27FC236}">
                <a16:creationId xmlns:a16="http://schemas.microsoft.com/office/drawing/2014/main" id="{04FD670F-F410-C12B-0723-5892896CD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57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42759D0-D20F-C092-0FF8-BB6BDEECE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31" name="Color">
              <a:extLst>
                <a:ext uri="{FF2B5EF4-FFF2-40B4-BE49-F238E27FC236}">
                  <a16:creationId xmlns:a16="http://schemas.microsoft.com/office/drawing/2014/main" id="{9B000607-F30F-2456-A202-DE18F25CB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Color">
              <a:extLst>
                <a:ext uri="{FF2B5EF4-FFF2-40B4-BE49-F238E27FC236}">
                  <a16:creationId xmlns:a16="http://schemas.microsoft.com/office/drawing/2014/main" id="{6DF880DC-F1D7-8D59-64B4-2404D7BB5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06EAB8D-2FDB-8570-F7A5-A7CDF74E0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F5F7CF8-D673-AEF4-7B77-CE4650A43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4E0B7AE-A42B-F643-8299-0B6CA589F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6106871-3D0C-5DAB-48A7-9CF83A58E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C2E6981-27BD-9368-5885-4302C1C954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9F88713-E828-4B33-9221-EBDF6C229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FBFA9A-C677-EE1F-9307-D0B1339C4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B5A999B-A4F1-8CB1-C55B-B16491A305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EB5B2880-CFB9-7FC2-63D6-7367840A9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855" y="159831"/>
            <a:ext cx="5218670" cy="1826877"/>
          </a:xfrm>
        </p:spPr>
        <p:txBody>
          <a:bodyPr anchor="ctr">
            <a:norm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</a:rPr>
              <a:t>Folosirea </a:t>
            </a:r>
            <a:r>
              <a:rPr lang="en-US" sz="3200" dirty="0" err="1">
                <a:solidFill>
                  <a:schemeClr val="bg1"/>
                </a:solidFill>
              </a:rPr>
              <a:t>claselor</a:t>
            </a:r>
            <a:r>
              <a:rPr lang="en-US" sz="3200" dirty="0">
                <a:solidFill>
                  <a:schemeClr val="bg1"/>
                </a:solidFill>
              </a:rPr>
              <a:t> concrete</a:t>
            </a:r>
            <a:endParaRPr lang="en-US" sz="3200" i="1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13CEDA-7051-4401-3D3E-1D9CB603F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55" y="1609813"/>
            <a:ext cx="9582742" cy="3181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1C963D-6FBE-C34B-D9E4-D20FAD1F3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6343" y="5057480"/>
            <a:ext cx="62103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62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B22D4C-0A53-98C8-7873-F651BFE67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5C1E31A2-BD3C-6F6F-C666-4CC3A71CD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1144AEF0-A080-F478-4045-0D2B9D8DC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15F646A-5F2F-EC72-0B9D-583783A41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265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D06F531-EE5B-2045-A932-E916B3F80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8AE25BE4-008A-4550-42E7-1EBEAC98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BB04ABE-AAA6-B6F0-322C-BC98297A6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4E91FD-BAD3-839A-1B3D-B3263CF91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DC43E31-A8FA-3DC2-CFA8-CD01FDD8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216AA2C-4DF8-4461-9C37-81920A1BF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B10B481-6875-55DC-E5F5-5A3E46FC5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1F6171B-DEEA-1534-5341-F52B3B02D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6944501-8B1D-2801-4048-D0214964A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37BDE27-BF7E-185E-8816-63CFB2588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EF1CEAA-8FC5-132D-07F4-13B0E4B6B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247" y="671883"/>
            <a:ext cx="5555609" cy="1480934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Namespace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2A1FF-21F4-AE7A-5557-A1CEF58BA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4326" y="671883"/>
            <a:ext cx="5685530" cy="2147049"/>
          </a:xfrm>
        </p:spPr>
        <p:txBody>
          <a:bodyPr anchor="ctr">
            <a:normAutofit/>
          </a:bodyPr>
          <a:lstStyle/>
          <a:p>
            <a:pPr>
              <a:defRPr sz="1800"/>
            </a:pPr>
            <a:r>
              <a:rPr lang="en-US" sz="2400" dirty="0">
                <a:solidFill>
                  <a:schemeClr val="tx2"/>
                </a:solidFill>
              </a:rPr>
              <a:t>Permit </a:t>
            </a:r>
            <a:r>
              <a:rPr lang="en-US" sz="2400" dirty="0" err="1">
                <a:solidFill>
                  <a:schemeClr val="tx2"/>
                </a:solidFill>
              </a:rPr>
              <a:t>organizarea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claselor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în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funcție</a:t>
            </a:r>
            <a:r>
              <a:rPr lang="en-US" sz="2400" dirty="0">
                <a:solidFill>
                  <a:schemeClr val="tx2"/>
                </a:solidFill>
              </a:rPr>
              <a:t> de context / </a:t>
            </a:r>
            <a:r>
              <a:rPr lang="en-US" sz="2400" dirty="0" err="1">
                <a:solidFill>
                  <a:schemeClr val="tx2"/>
                </a:solidFill>
              </a:rPr>
              <a:t>domeniul</a:t>
            </a:r>
            <a:r>
              <a:rPr lang="en-US" sz="2400" dirty="0">
                <a:solidFill>
                  <a:schemeClr val="tx2"/>
                </a:solidFill>
              </a:rPr>
              <a:t> de </a:t>
            </a:r>
            <a:r>
              <a:rPr lang="en-US" sz="2400" dirty="0" err="1">
                <a:solidFill>
                  <a:schemeClr val="tx2"/>
                </a:solidFill>
              </a:rPr>
              <a:t>utilizare</a:t>
            </a:r>
            <a:endParaRPr lang="en-US" sz="2400" dirty="0">
              <a:solidFill>
                <a:schemeClr val="tx2"/>
              </a:solidFill>
            </a:endParaRPr>
          </a:p>
          <a:p>
            <a:pPr>
              <a:defRPr sz="1800"/>
            </a:pPr>
            <a:r>
              <a:rPr lang="en-US" sz="2400" dirty="0">
                <a:solidFill>
                  <a:schemeClr val="tx2"/>
                </a:solidFill>
              </a:rPr>
              <a:t>Se </a:t>
            </a:r>
            <a:r>
              <a:rPr lang="en-US" sz="2400" dirty="0" err="1">
                <a:solidFill>
                  <a:schemeClr val="tx2"/>
                </a:solidFill>
              </a:rPr>
              <a:t>declară</a:t>
            </a:r>
            <a:r>
              <a:rPr lang="en-US" sz="2400" dirty="0">
                <a:solidFill>
                  <a:schemeClr val="tx2"/>
                </a:solidFill>
              </a:rPr>
              <a:t> cu </a:t>
            </a:r>
            <a:r>
              <a:rPr lang="en-US" sz="2400" i="1" dirty="0">
                <a:solidFill>
                  <a:schemeClr val="tx2"/>
                </a:solidFill>
              </a:rPr>
              <a:t>namespace </a:t>
            </a:r>
            <a:r>
              <a:rPr lang="en-US" sz="2400" i="1" dirty="0" err="1">
                <a:solidFill>
                  <a:schemeClr val="tx2"/>
                </a:solidFill>
              </a:rPr>
              <a:t>Persoane</a:t>
            </a:r>
            <a:r>
              <a:rPr lang="en-US" sz="2400" i="1" dirty="0">
                <a:solidFill>
                  <a:schemeClr val="tx2"/>
                </a:solidFill>
              </a:rPr>
              <a:t>;</a:t>
            </a:r>
          </a:p>
          <a:p>
            <a:pPr>
              <a:defRPr sz="1800"/>
            </a:pPr>
            <a:r>
              <a:rPr lang="en-US" sz="2400" dirty="0">
                <a:solidFill>
                  <a:schemeClr val="tx2"/>
                </a:solidFill>
              </a:rPr>
              <a:t>Se </a:t>
            </a:r>
            <a:r>
              <a:rPr lang="en-US" sz="2400" dirty="0" err="1">
                <a:solidFill>
                  <a:schemeClr val="tx2"/>
                </a:solidFill>
              </a:rPr>
              <a:t>utilizează</a:t>
            </a:r>
            <a:r>
              <a:rPr lang="en-US" sz="2400" dirty="0">
                <a:solidFill>
                  <a:schemeClr val="tx2"/>
                </a:solidFill>
              </a:rPr>
              <a:t> cu </a:t>
            </a:r>
            <a:r>
              <a:rPr lang="en-US" sz="2400" i="1" dirty="0">
                <a:solidFill>
                  <a:schemeClr val="tx2"/>
                </a:solidFill>
              </a:rPr>
              <a:t>use </a:t>
            </a:r>
            <a:r>
              <a:rPr lang="en-US" sz="2400" i="1" dirty="0" err="1">
                <a:solidFill>
                  <a:schemeClr val="tx2"/>
                </a:solidFill>
              </a:rPr>
              <a:t>Persoane</a:t>
            </a:r>
            <a:r>
              <a:rPr lang="en-US" sz="2400" i="1" dirty="0">
                <a:solidFill>
                  <a:schemeClr val="tx2"/>
                </a:solidFill>
              </a:rPr>
              <a:t>\Student;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93FDD37-3ADA-9A37-D41E-A09ABED293CF}"/>
              </a:ext>
            </a:extLst>
          </p:cNvPr>
          <p:cNvSpPr txBox="1">
            <a:spLocks/>
          </p:cNvSpPr>
          <p:nvPr/>
        </p:nvSpPr>
        <p:spPr>
          <a:xfrm>
            <a:off x="363664" y="3030718"/>
            <a:ext cx="5555609" cy="1276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chemeClr val="bg1"/>
                </a:solidFill>
              </a:rPr>
              <a:t>Design Patterns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C54E20-C9E7-5510-9029-2864194D5014}"/>
              </a:ext>
            </a:extLst>
          </p:cNvPr>
          <p:cNvSpPr txBox="1">
            <a:spLocks/>
          </p:cNvSpPr>
          <p:nvPr/>
        </p:nvSpPr>
        <p:spPr>
          <a:xfrm>
            <a:off x="6254326" y="3120273"/>
            <a:ext cx="5830838" cy="2356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Modele</a:t>
            </a:r>
            <a:r>
              <a:rPr lang="en-US" sz="2400" dirty="0">
                <a:solidFill>
                  <a:schemeClr val="tx2"/>
                </a:solidFill>
              </a:rPr>
              <a:t> de </a:t>
            </a:r>
            <a:r>
              <a:rPr lang="en-US" sz="2400" dirty="0" err="1">
                <a:solidFill>
                  <a:schemeClr val="tx2"/>
                </a:solidFill>
              </a:rPr>
              <a:t>rezolvare</a:t>
            </a:r>
            <a:r>
              <a:rPr lang="en-US" sz="2400" dirty="0">
                <a:solidFill>
                  <a:schemeClr val="tx2"/>
                </a:solidFill>
              </a:rPr>
              <a:t> a </a:t>
            </a:r>
            <a:r>
              <a:rPr lang="en-US" sz="2400" dirty="0" err="1">
                <a:solidFill>
                  <a:schemeClr val="tx2"/>
                </a:solidFill>
              </a:rPr>
              <a:t>problemelor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recurente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</a:p>
          <a:p>
            <a:pPr lvl="1">
              <a:defRPr sz="1800"/>
            </a:pPr>
            <a:r>
              <a:rPr lang="en-US" sz="2000" dirty="0">
                <a:solidFill>
                  <a:schemeClr val="tx2"/>
                </a:solidFill>
              </a:rPr>
              <a:t>Singleton – </a:t>
            </a:r>
            <a:r>
              <a:rPr lang="en-US" sz="2000" dirty="0" err="1">
                <a:solidFill>
                  <a:schemeClr val="tx2"/>
                </a:solidFill>
              </a:rPr>
              <a:t>asigură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existența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unei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singure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instanțe</a:t>
            </a:r>
            <a:endParaRPr lang="en-US" sz="2000" dirty="0">
              <a:solidFill>
                <a:schemeClr val="tx2"/>
              </a:solidFill>
            </a:endParaRPr>
          </a:p>
          <a:p>
            <a:pPr lvl="1">
              <a:defRPr sz="1800"/>
            </a:pPr>
            <a:r>
              <a:rPr lang="en-US" sz="2000" dirty="0">
                <a:solidFill>
                  <a:schemeClr val="tx2"/>
                </a:solidFill>
              </a:rPr>
              <a:t>Factory – </a:t>
            </a:r>
            <a:r>
              <a:rPr lang="en-US" sz="2000" dirty="0" err="1">
                <a:solidFill>
                  <a:schemeClr val="tx2"/>
                </a:solidFill>
              </a:rPr>
              <a:t>creează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obiecte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fără</a:t>
            </a:r>
            <a:r>
              <a:rPr lang="en-US" sz="2000" dirty="0">
                <a:solidFill>
                  <a:schemeClr val="tx2"/>
                </a:solidFill>
              </a:rPr>
              <a:t> a </a:t>
            </a:r>
            <a:r>
              <a:rPr lang="en-US" sz="2000" dirty="0" err="1">
                <a:solidFill>
                  <a:schemeClr val="tx2"/>
                </a:solidFill>
              </a:rPr>
              <a:t>specifica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clasa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exactă</a:t>
            </a:r>
            <a:endParaRPr lang="en-US" sz="2000" dirty="0">
              <a:solidFill>
                <a:schemeClr val="tx2"/>
              </a:solidFill>
            </a:endParaRPr>
          </a:p>
          <a:p>
            <a:pPr lvl="1">
              <a:defRPr sz="1800"/>
            </a:pPr>
            <a:r>
              <a:rPr lang="en-US" sz="2000" dirty="0">
                <a:solidFill>
                  <a:schemeClr val="tx2"/>
                </a:solidFill>
              </a:rPr>
              <a:t>Observer – </a:t>
            </a:r>
            <a:r>
              <a:rPr lang="en-US" sz="2000" dirty="0" err="1">
                <a:solidFill>
                  <a:schemeClr val="tx2"/>
                </a:solidFill>
              </a:rPr>
              <a:t>notifică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obiectele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dependente</a:t>
            </a:r>
            <a:r>
              <a:rPr lang="en-US" sz="2000" dirty="0">
                <a:solidFill>
                  <a:schemeClr val="tx2"/>
                </a:solidFill>
              </a:rPr>
              <a:t> la </a:t>
            </a:r>
            <a:r>
              <a:rPr lang="en-US" sz="2000" dirty="0" err="1">
                <a:solidFill>
                  <a:schemeClr val="tx2"/>
                </a:solidFill>
              </a:rPr>
              <a:t>schimbări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44BF9F-230E-ABD3-5EB1-FD1E1851E189}"/>
              </a:ext>
            </a:extLst>
          </p:cNvPr>
          <p:cNvSpPr txBox="1"/>
          <p:nvPr/>
        </p:nvSpPr>
        <p:spPr>
          <a:xfrm>
            <a:off x="6124544" y="5769447"/>
            <a:ext cx="669012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tx2"/>
                </a:solidFill>
              </a:rPr>
              <a:t>https://</a:t>
            </a:r>
            <a:r>
              <a:rPr lang="en-US" sz="1300" dirty="0" err="1">
                <a:solidFill>
                  <a:schemeClr val="tx2"/>
                </a:solidFill>
              </a:rPr>
              <a:t>www.php-fig.org</a:t>
            </a:r>
            <a:r>
              <a:rPr lang="en-US" sz="1300" dirty="0">
                <a:solidFill>
                  <a:schemeClr val="tx2"/>
                </a:solidFill>
              </a:rPr>
              <a:t>/</a:t>
            </a:r>
            <a:r>
              <a:rPr lang="en-US" sz="1300" dirty="0" err="1">
                <a:solidFill>
                  <a:schemeClr val="tx2"/>
                </a:solidFill>
              </a:rPr>
              <a:t>psr</a:t>
            </a:r>
            <a:r>
              <a:rPr lang="en-US" sz="1300" dirty="0">
                <a:solidFill>
                  <a:schemeClr val="tx2"/>
                </a:solidFill>
              </a:rPr>
              <a:t>/</a:t>
            </a:r>
          </a:p>
          <a:p>
            <a:r>
              <a:rPr lang="en-US" sz="1300" dirty="0">
                <a:solidFill>
                  <a:schemeClr val="tx2"/>
                </a:solidFill>
              </a:rPr>
              <a:t>https://</a:t>
            </a:r>
            <a:r>
              <a:rPr lang="en-US" sz="1300" dirty="0" err="1">
                <a:solidFill>
                  <a:schemeClr val="tx2"/>
                </a:solidFill>
              </a:rPr>
              <a:t>www.geeksforgeeks.org</a:t>
            </a:r>
            <a:r>
              <a:rPr lang="en-US" sz="1300" dirty="0">
                <a:solidFill>
                  <a:schemeClr val="tx2"/>
                </a:solidFill>
              </a:rPr>
              <a:t>/system-design/complete-guide-to-clean-architecture/</a:t>
            </a:r>
          </a:p>
          <a:p>
            <a:r>
              <a:rPr lang="en-US" sz="1300" dirty="0">
                <a:solidFill>
                  <a:schemeClr val="tx2"/>
                </a:solidFill>
              </a:rPr>
              <a:t>https://</a:t>
            </a:r>
            <a:r>
              <a:rPr lang="en-US" sz="1300" dirty="0" err="1">
                <a:solidFill>
                  <a:schemeClr val="tx2"/>
                </a:solidFill>
              </a:rPr>
              <a:t>refactoring.guru</a:t>
            </a:r>
            <a:r>
              <a:rPr lang="en-US" sz="1300" dirty="0">
                <a:solidFill>
                  <a:schemeClr val="tx2"/>
                </a:solidFill>
              </a:rPr>
              <a:t>/design-patterns/</a:t>
            </a:r>
            <a:r>
              <a:rPr lang="en-US" sz="1300" dirty="0" err="1">
                <a:solidFill>
                  <a:schemeClr val="tx2"/>
                </a:solidFill>
              </a:rPr>
              <a:t>php</a:t>
            </a:r>
            <a:endParaRPr lang="en-US" sz="1300" dirty="0">
              <a:solidFill>
                <a:schemeClr val="tx2"/>
              </a:solidFill>
            </a:endParaRPr>
          </a:p>
          <a:p>
            <a:endParaRPr lang="en-US" sz="13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235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FE8D60-5656-903E-E295-139B6B8E3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Slide Background Fill">
            <a:extLst>
              <a:ext uri="{FF2B5EF4-FFF2-40B4-BE49-F238E27FC236}">
                <a16:creationId xmlns:a16="http://schemas.microsoft.com/office/drawing/2014/main" id="{D4F16EA2-5478-7BEB-2C03-A6132199A1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27C4D0E-5855-5D04-B626-6DA917594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49" name="Color">
              <a:extLst>
                <a:ext uri="{FF2B5EF4-FFF2-40B4-BE49-F238E27FC236}">
                  <a16:creationId xmlns:a16="http://schemas.microsoft.com/office/drawing/2014/main" id="{FAB7F617-D07E-8577-8AE2-E2A49F682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olor">
              <a:extLst>
                <a:ext uri="{FF2B5EF4-FFF2-40B4-BE49-F238E27FC236}">
                  <a16:creationId xmlns:a16="http://schemas.microsoft.com/office/drawing/2014/main" id="{34B89E9A-D4A8-62AF-8B94-008D39547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AFF0573-8698-0B83-4D6B-17B29297D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5FBBD45-298B-7F3E-718B-87BAD558E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3000561-6BB8-1CD4-E021-78F1827BB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A2D4837-E4F1-0D9B-D358-94C05C5FB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76607EC-5DDB-2ADD-7D0D-0D2BFE035F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9F8EB8D-5C2A-7ADA-FC67-9C9C352C2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B4119A6-F90D-F3FC-C0CD-2B23388A01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40B458E-76AF-6A5D-96F9-B27CD6C45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866ADEB-D5B8-0BE2-2F3E-043E708D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78" y="576072"/>
            <a:ext cx="10516559" cy="2751749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</a:rPr>
              <a:t>Administrarea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dependințelor</a:t>
            </a:r>
            <a:r>
              <a:rPr lang="en-US" sz="4800" dirty="0">
                <a:solidFill>
                  <a:schemeClr val="bg1"/>
                </a:solidFill>
              </a:rPr>
              <a:t> - Composer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AFFD7-13F4-C2CD-6ACD-E71233D97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088" y="2354822"/>
            <a:ext cx="8154217" cy="3806805"/>
          </a:xfrm>
        </p:spPr>
        <p:txBody>
          <a:bodyPr anchor="ctr">
            <a:normAutofit/>
          </a:bodyPr>
          <a:lstStyle/>
          <a:p>
            <a:pPr>
              <a:defRPr sz="1800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>
                <a:solidFill>
                  <a:schemeClr val="bg1"/>
                </a:solidFill>
              </a:rPr>
              <a:t>Manager de </a:t>
            </a:r>
            <a:r>
              <a:rPr lang="en-US" sz="2400" dirty="0" err="1">
                <a:solidFill>
                  <a:schemeClr val="bg1"/>
                </a:solidFill>
              </a:rPr>
              <a:t>pachete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pentru</a:t>
            </a:r>
            <a:r>
              <a:rPr lang="en-US" sz="2400" dirty="0">
                <a:solidFill>
                  <a:schemeClr val="bg1"/>
                </a:solidFill>
              </a:rPr>
              <a:t> PHP</a:t>
            </a: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Permite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instalarea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librăriilor</a:t>
            </a:r>
            <a:r>
              <a:rPr lang="en-US" sz="2400" dirty="0">
                <a:solidFill>
                  <a:schemeClr val="bg1"/>
                </a:solidFill>
              </a:rPr>
              <a:t> externe</a:t>
            </a: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Fișier</a:t>
            </a:r>
            <a:r>
              <a:rPr lang="en-US" sz="2400" dirty="0">
                <a:solidFill>
                  <a:schemeClr val="bg1"/>
                </a:solidFill>
              </a:rPr>
              <a:t> principal: </a:t>
            </a:r>
            <a:r>
              <a:rPr lang="en-US" sz="2400" dirty="0" err="1">
                <a:solidFill>
                  <a:schemeClr val="bg1"/>
                </a:solidFill>
              </a:rPr>
              <a:t>composer.json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Instalare</a:t>
            </a:r>
            <a:r>
              <a:rPr lang="en-US" sz="2400" dirty="0">
                <a:solidFill>
                  <a:schemeClr val="bg1"/>
                </a:solidFill>
              </a:rPr>
              <a:t> de </a:t>
            </a:r>
            <a:r>
              <a:rPr lang="en-US" sz="2400" dirty="0" err="1">
                <a:solidFill>
                  <a:schemeClr val="bg1"/>
                </a:solidFill>
              </a:rPr>
              <a:t>pachet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i="1" dirty="0">
                <a:solidFill>
                  <a:schemeClr val="bg1"/>
                </a:solidFill>
              </a:rPr>
              <a:t>composer require </a:t>
            </a:r>
            <a:r>
              <a:rPr lang="en-US" sz="2400" i="1" dirty="0" err="1">
                <a:solidFill>
                  <a:schemeClr val="bg1"/>
                </a:solidFill>
              </a:rPr>
              <a:t>symfony</a:t>
            </a:r>
            <a:r>
              <a:rPr lang="en-US" sz="2400" i="1" dirty="0">
                <a:solidFill>
                  <a:schemeClr val="bg1"/>
                </a:solidFill>
              </a:rPr>
              <a:t>/framework</a:t>
            </a:r>
          </a:p>
          <a:p>
            <a:pPr>
              <a:defRPr sz="1800"/>
            </a:pPr>
            <a:r>
              <a:rPr lang="en-US" sz="2400" dirty="0">
                <a:solidFill>
                  <a:schemeClr val="bg1"/>
                </a:solidFill>
              </a:rPr>
              <a:t>Autoloading: </a:t>
            </a:r>
            <a:r>
              <a:rPr lang="en-US" sz="2400" i="1" dirty="0">
                <a:solidFill>
                  <a:schemeClr val="bg1"/>
                </a:solidFill>
              </a:rPr>
              <a:t>require 'vendor/</a:t>
            </a:r>
            <a:r>
              <a:rPr lang="en-US" sz="2400" i="1" dirty="0" err="1">
                <a:solidFill>
                  <a:schemeClr val="bg1"/>
                </a:solidFill>
              </a:rPr>
              <a:t>autoload.php</a:t>
            </a:r>
            <a:r>
              <a:rPr lang="en-US" sz="2400" i="1" dirty="0">
                <a:solidFill>
                  <a:schemeClr val="bg1"/>
                </a:solidFill>
              </a:rPr>
              <a:t>';</a:t>
            </a: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Integrare</a:t>
            </a:r>
            <a:r>
              <a:rPr lang="en-US" sz="2400" dirty="0">
                <a:solidFill>
                  <a:schemeClr val="bg1"/>
                </a:solidFill>
              </a:rPr>
              <a:t> cu namespace-</a:t>
            </a:r>
            <a:r>
              <a:rPr lang="en-US" sz="2400" dirty="0" err="1">
                <a:solidFill>
                  <a:schemeClr val="bg1"/>
                </a:solidFill>
              </a:rPr>
              <a:t>uri</a:t>
            </a:r>
            <a:r>
              <a:rPr lang="en-US" sz="2400" dirty="0">
                <a:solidFill>
                  <a:schemeClr val="bg1"/>
                </a:solidFill>
              </a:rPr>
              <a:t> PSR-4</a:t>
            </a:r>
          </a:p>
          <a:p>
            <a:pPr>
              <a:defRPr sz="1800"/>
            </a:pPr>
            <a:endParaRPr lang="en-US" sz="2400" i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1B6448-46B2-D023-D8F5-9CF2D4D5FB32}"/>
              </a:ext>
            </a:extLst>
          </p:cNvPr>
          <p:cNvSpPr txBox="1"/>
          <p:nvPr/>
        </p:nvSpPr>
        <p:spPr>
          <a:xfrm>
            <a:off x="9447084" y="6328000"/>
            <a:ext cx="5986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getcomposer.org</a:t>
            </a:r>
            <a:r>
              <a:rPr lang="en-US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302464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4EBC6-CF2B-15E0-A404-6FA8D00DD0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2C73F0BD-073F-FED0-3122-C7269A54C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865620F3-6A23-1252-40EB-E23CB01A00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FA42AB-FA9B-6432-EA31-EE35BA5B93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265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77C04AC3-E8B8-8DFB-B6B0-D4079CDBC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492A8AB6-A56B-F768-B8D0-DF0A646A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C8BD73E-7BE1-772A-2EE6-317C4FE5A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CCA8FB5-175B-D1AA-0C0B-1BF880296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AAEB291-8051-CCF1-100E-7DDD712C0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7BF9A1E-3E0C-A908-FF0F-162770F9E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E6E29F-300D-E36A-F9E4-B0B93FD04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987AE60-125B-6C62-C1C7-7F1A255FF3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2C5537F-95DB-C42B-5D84-0C1E5289B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CEFB138-DCD7-E2B9-05FE-0CAE355B7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24920-673F-7DDF-C2E3-69BBEE231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1449" y="2200760"/>
            <a:ext cx="5685530" cy="2974671"/>
          </a:xfrm>
        </p:spPr>
        <p:txBody>
          <a:bodyPr anchor="ctr">
            <a:normAutofit/>
          </a:bodyPr>
          <a:lstStyle/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HttpFoundation</a:t>
            </a:r>
            <a:r>
              <a:rPr lang="en-US" sz="2400" dirty="0">
                <a:solidFill>
                  <a:schemeClr val="tx2"/>
                </a:solidFill>
              </a:rPr>
              <a:t>, Routing, Validator – </a:t>
            </a:r>
            <a:r>
              <a:rPr lang="en-US" sz="2400" dirty="0" err="1">
                <a:solidFill>
                  <a:schemeClr val="tx2"/>
                </a:solidFill>
              </a:rPr>
              <a:t>validare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și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gestionare</a:t>
            </a:r>
            <a:r>
              <a:rPr lang="en-US" sz="2400" dirty="0">
                <a:solidFill>
                  <a:schemeClr val="tx2"/>
                </a:solidFill>
              </a:rPr>
              <a:t> request/response</a:t>
            </a:r>
          </a:p>
          <a:p>
            <a:pPr>
              <a:defRPr sz="1800"/>
            </a:pPr>
            <a:r>
              <a:rPr lang="en-US" sz="2400" dirty="0">
                <a:solidFill>
                  <a:schemeClr val="tx2"/>
                </a:solidFill>
              </a:rPr>
              <a:t>Doctrine ORM – </a:t>
            </a:r>
            <a:r>
              <a:rPr lang="en-US" sz="2400" dirty="0" err="1">
                <a:solidFill>
                  <a:schemeClr val="tx2"/>
                </a:solidFill>
              </a:rPr>
              <a:t>gestionare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baze</a:t>
            </a:r>
            <a:r>
              <a:rPr lang="en-US" sz="2400" dirty="0">
                <a:solidFill>
                  <a:schemeClr val="tx2"/>
                </a:solidFill>
              </a:rPr>
              <a:t> de date</a:t>
            </a:r>
          </a:p>
          <a:p>
            <a:pPr>
              <a:defRPr sz="1800"/>
            </a:pPr>
            <a:r>
              <a:rPr lang="en-US" sz="2400" dirty="0">
                <a:solidFill>
                  <a:schemeClr val="tx2"/>
                </a:solidFill>
              </a:rPr>
              <a:t>Messenger – </a:t>
            </a:r>
            <a:r>
              <a:rPr lang="en-US" sz="2400" dirty="0" err="1">
                <a:solidFill>
                  <a:schemeClr val="tx2"/>
                </a:solidFill>
              </a:rPr>
              <a:t>procesare</a:t>
            </a:r>
            <a:r>
              <a:rPr lang="en-US" sz="2400" dirty="0">
                <a:solidFill>
                  <a:schemeClr val="tx2"/>
                </a:solidFill>
              </a:rPr>
              <a:t> sync / async</a:t>
            </a:r>
          </a:p>
          <a:p>
            <a:pPr>
              <a:defRPr sz="1800"/>
            </a:pPr>
            <a:r>
              <a:rPr lang="en-US" sz="2400" dirty="0">
                <a:solidFill>
                  <a:schemeClr val="tx2"/>
                </a:solidFill>
              </a:rPr>
              <a:t>Twig – motor de template-</a:t>
            </a:r>
            <a:r>
              <a:rPr lang="en-US" sz="2400" dirty="0" err="1">
                <a:solidFill>
                  <a:schemeClr val="tx2"/>
                </a:solidFill>
              </a:rPr>
              <a:t>uri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0F00C94-98AE-942F-6E82-7671E3653008}"/>
              </a:ext>
            </a:extLst>
          </p:cNvPr>
          <p:cNvSpPr txBox="1">
            <a:spLocks/>
          </p:cNvSpPr>
          <p:nvPr/>
        </p:nvSpPr>
        <p:spPr>
          <a:xfrm>
            <a:off x="6411370" y="1000339"/>
            <a:ext cx="5555609" cy="1276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Componente</a:t>
            </a:r>
            <a:endParaRPr lang="en-US" sz="3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7BF3479-2145-F48F-D72F-2850D727063A}"/>
              </a:ext>
            </a:extLst>
          </p:cNvPr>
          <p:cNvSpPr txBox="1">
            <a:spLocks/>
          </p:cNvSpPr>
          <p:nvPr/>
        </p:nvSpPr>
        <p:spPr>
          <a:xfrm>
            <a:off x="404594" y="2154117"/>
            <a:ext cx="5830838" cy="2356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1800"/>
            </a:pPr>
            <a:r>
              <a:rPr lang="en-US" sz="2400" dirty="0">
                <a:solidFill>
                  <a:schemeClr val="bg1"/>
                </a:solidFill>
              </a:rPr>
              <a:t>Framework PHP modern </a:t>
            </a:r>
            <a:r>
              <a:rPr lang="en-US" sz="2400" dirty="0" err="1">
                <a:solidFill>
                  <a:schemeClr val="bg1"/>
                </a:solidFill>
              </a:rPr>
              <a:t>și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scalabil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Respectă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principiile</a:t>
            </a:r>
            <a:r>
              <a:rPr lang="en-US" sz="2400" dirty="0">
                <a:solidFill>
                  <a:schemeClr val="bg1"/>
                </a:solidFill>
              </a:rPr>
              <a:t> MVC</a:t>
            </a: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Puternic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integrat</a:t>
            </a:r>
            <a:r>
              <a:rPr lang="en-US" sz="2400" dirty="0">
                <a:solidFill>
                  <a:schemeClr val="bg1"/>
                </a:solidFill>
              </a:rPr>
              <a:t> cu Composer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EC1A779-18C0-0B54-B31C-FA31B9824C5B}"/>
              </a:ext>
            </a:extLst>
          </p:cNvPr>
          <p:cNvSpPr txBox="1">
            <a:spLocks/>
          </p:cNvSpPr>
          <p:nvPr/>
        </p:nvSpPr>
        <p:spPr>
          <a:xfrm>
            <a:off x="520647" y="824282"/>
            <a:ext cx="5555609" cy="16282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chemeClr val="bg1"/>
                </a:solidFill>
              </a:rPr>
              <a:t>Symfony</a:t>
            </a:r>
          </a:p>
        </p:txBody>
      </p:sp>
    </p:spTree>
    <p:extLst>
      <p:ext uri="{BB962C8B-B14F-4D97-AF65-F5344CB8AC3E}">
        <p14:creationId xmlns:p14="http://schemas.microsoft.com/office/powerpoint/2010/main" val="2026936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96CC9C-54FE-E239-A69F-7EA347A8D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Slide Background Fill">
            <a:extLst>
              <a:ext uri="{FF2B5EF4-FFF2-40B4-BE49-F238E27FC236}">
                <a16:creationId xmlns:a16="http://schemas.microsoft.com/office/drawing/2014/main" id="{DAE6B58F-DBA9-E381-4958-3F8943506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08BD0AB-4E21-0BFE-CB10-1C6F3ED8B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49" name="Color">
              <a:extLst>
                <a:ext uri="{FF2B5EF4-FFF2-40B4-BE49-F238E27FC236}">
                  <a16:creationId xmlns:a16="http://schemas.microsoft.com/office/drawing/2014/main" id="{C2B381D1-B63A-EBF9-B2BD-C3E4082A0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olor">
              <a:extLst>
                <a:ext uri="{FF2B5EF4-FFF2-40B4-BE49-F238E27FC236}">
                  <a16:creationId xmlns:a16="http://schemas.microsoft.com/office/drawing/2014/main" id="{2BAD6264-CF7C-C73F-728F-648111CCC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09EB5BA-71DC-9C87-D9B2-1CE2C7F08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5D8D85C-1E3F-C6ED-3B2E-902B0B46D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300F440E-7645-9A45-EBCC-B6813F62C7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56565EF-FD32-198C-8D2F-348249278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0C041C9-2840-CE2C-AB13-5B1B0DDCF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F3D2AE4-D146-28A7-9D53-98B5136A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9AE7071-8A69-10A7-B23D-A7D026648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95822E5-83DD-3024-02C3-3CCF3ACC0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36B86F0-4D53-FA8B-9151-2F3612BAD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78" y="576072"/>
            <a:ext cx="10516559" cy="2751749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</a:rPr>
              <a:t>Exemplu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aplicatie</a:t>
            </a:r>
            <a:r>
              <a:rPr lang="en-US" sz="4800" dirty="0">
                <a:solidFill>
                  <a:schemeClr val="bg1"/>
                </a:solidFill>
              </a:rPr>
              <a:t> Symfony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41F1E-C16F-5816-D7A2-596A572CD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088" y="2354822"/>
            <a:ext cx="10516559" cy="3806805"/>
          </a:xfrm>
        </p:spPr>
        <p:txBody>
          <a:bodyPr anchor="ctr">
            <a:normAutofit/>
          </a:bodyPr>
          <a:lstStyle/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Definire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rute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Creare</a:t>
            </a:r>
            <a:r>
              <a:rPr lang="en-US" sz="2400" dirty="0">
                <a:solidFill>
                  <a:schemeClr val="bg1"/>
                </a:solidFill>
              </a:rPr>
              <a:t> controller cu </a:t>
            </a:r>
            <a:r>
              <a:rPr lang="en-US" sz="2400" dirty="0" err="1">
                <a:solidFill>
                  <a:schemeClr val="bg1"/>
                </a:solidFill>
              </a:rPr>
              <a:t>metode</a:t>
            </a:r>
            <a:r>
              <a:rPr lang="en-US" sz="2400" dirty="0">
                <a:solidFill>
                  <a:schemeClr val="bg1"/>
                </a:solidFill>
              </a:rPr>
              <a:t> de </a:t>
            </a:r>
            <a:r>
              <a:rPr lang="en-US" sz="2400" dirty="0" err="1">
                <a:solidFill>
                  <a:schemeClr val="bg1"/>
                </a:solidFill>
              </a:rPr>
              <a:t>acțiune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>
                <a:solidFill>
                  <a:schemeClr val="bg1"/>
                </a:solidFill>
              </a:rPr>
              <a:t>Request/Response lifecycle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0F3717-8090-CCEB-A3AC-988A739A44B6}"/>
              </a:ext>
            </a:extLst>
          </p:cNvPr>
          <p:cNvSpPr txBox="1"/>
          <p:nvPr/>
        </p:nvSpPr>
        <p:spPr>
          <a:xfrm>
            <a:off x="7836195" y="6281928"/>
            <a:ext cx="5986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github.com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xandrw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wota</a:t>
            </a:r>
            <a:r>
              <a:rPr lang="en-US" dirty="0">
                <a:solidFill>
                  <a:schemeClr val="bg1"/>
                </a:solidFill>
              </a:rPr>
              <a:t>-articles</a:t>
            </a:r>
          </a:p>
        </p:txBody>
      </p:sp>
    </p:spTree>
    <p:extLst>
      <p:ext uri="{BB962C8B-B14F-4D97-AF65-F5344CB8AC3E}">
        <p14:creationId xmlns:p14="http://schemas.microsoft.com/office/powerpoint/2010/main" val="920582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66C050-1D80-3D2D-7FC9-3D55BFE71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Slide Background Fill">
            <a:extLst>
              <a:ext uri="{FF2B5EF4-FFF2-40B4-BE49-F238E27FC236}">
                <a16:creationId xmlns:a16="http://schemas.microsoft.com/office/drawing/2014/main" id="{B3476F54-4BDF-59D5-4F91-0216C8588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57721CF-E521-609B-5373-E8E8B0B45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49" name="Color">
              <a:extLst>
                <a:ext uri="{FF2B5EF4-FFF2-40B4-BE49-F238E27FC236}">
                  <a16:creationId xmlns:a16="http://schemas.microsoft.com/office/drawing/2014/main" id="{BDBC9FD0-7611-0483-76B6-4ED934457E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olor">
              <a:extLst>
                <a:ext uri="{FF2B5EF4-FFF2-40B4-BE49-F238E27FC236}">
                  <a16:creationId xmlns:a16="http://schemas.microsoft.com/office/drawing/2014/main" id="{9A0A64C7-94B0-D537-CE6D-EABC003E3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1A84FD5-505C-FDEE-822E-E72FA1A5B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AD82FC4-ED5D-94ED-60D5-6FDE1CCB0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284AA32-029D-6A68-1A37-DDBF2097C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CB070B3-BA83-94B7-B9E2-0EFEDA5AE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E5D7985-EFF1-1292-80E0-B6CF97CEE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0442106-463C-1797-FE9C-FF2C95389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AE8F068-51CE-696C-D7B0-B44CB9903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B812913-5520-2C0D-54D2-2E67DFB3C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154F7D-9DA7-9C0A-8DB6-68376C4CD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78" y="576072"/>
            <a:ext cx="10516559" cy="2751749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Request lifecycle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76EC0-061E-BDD9-E743-E5DDFF40B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088" y="2354822"/>
            <a:ext cx="8154217" cy="3806805"/>
          </a:xfrm>
        </p:spPr>
        <p:txBody>
          <a:bodyPr anchor="ctr">
            <a:normAutofit/>
          </a:bodyPr>
          <a:lstStyle/>
          <a:p>
            <a:pPr>
              <a:defRPr sz="1800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endParaRPr lang="en-US" sz="2400" i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FB4726-7547-538E-8075-B97832CF4F34}"/>
              </a:ext>
            </a:extLst>
          </p:cNvPr>
          <p:cNvSpPr txBox="1"/>
          <p:nvPr/>
        </p:nvSpPr>
        <p:spPr>
          <a:xfrm>
            <a:off x="1985554" y="3222171"/>
            <a:ext cx="1908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#TODO POZE ALEX</a:t>
            </a:r>
          </a:p>
        </p:txBody>
      </p:sp>
    </p:spTree>
    <p:extLst>
      <p:ext uri="{BB962C8B-B14F-4D97-AF65-F5344CB8AC3E}">
        <p14:creationId xmlns:p14="http://schemas.microsoft.com/office/powerpoint/2010/main" val="27428679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DD01E6-80BD-375C-1A74-37BB8C9EB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3294AF3C-A824-F654-9CC8-9BD2A3085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73E597C4-CDD1-D50B-62AE-BA80C9FB8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C22AAC5-AE27-3D61-8BED-FBBBA4BB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265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86DB165B-54D2-C2C4-A475-41193A007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A63F8E5-351E-BEBA-5273-1AAF3B5A6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F3BA041-45F4-2DD8-8DF3-56291BF97B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CA4EFE5-E65E-914A-1897-5314B00E6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8B12034-2197-5124-0E1B-844773967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92A7E68-4F93-B6A3-BCDA-A7A8A9ECD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32D851-20D9-64E1-5012-5E11E67585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AA23D43-AFA3-F603-D3A5-1DE712F3A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E329023-196C-3CC0-08A7-B496F730C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AF32C3F-4E83-A86C-B96A-BE937502FE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43422-085F-1C28-FB0D-B44AAA71A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1449" y="2200760"/>
            <a:ext cx="5685530" cy="2974671"/>
          </a:xfrm>
        </p:spPr>
        <p:txBody>
          <a:bodyPr anchor="ctr">
            <a:normAutofit/>
          </a:bodyPr>
          <a:lstStyle/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Arhitectură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modernă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pentru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aplicații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scalabile</a:t>
            </a:r>
            <a:endParaRPr lang="en-US" sz="2400" dirty="0">
              <a:solidFill>
                <a:schemeClr val="tx2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Aplicația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este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împărțită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în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servicii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independente</a:t>
            </a:r>
            <a:endParaRPr lang="en-US" sz="2400" dirty="0">
              <a:solidFill>
                <a:schemeClr val="tx2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Fiecare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serviciu</a:t>
            </a:r>
            <a:r>
              <a:rPr lang="en-US" sz="2400" dirty="0">
                <a:solidFill>
                  <a:schemeClr val="tx2"/>
                </a:solidFill>
              </a:rPr>
              <a:t> are propria </a:t>
            </a:r>
            <a:r>
              <a:rPr lang="en-US" sz="2400" dirty="0" err="1">
                <a:solidFill>
                  <a:schemeClr val="tx2"/>
                </a:solidFill>
              </a:rPr>
              <a:t>bază</a:t>
            </a:r>
            <a:r>
              <a:rPr lang="en-US" sz="2400" dirty="0">
                <a:solidFill>
                  <a:schemeClr val="tx2"/>
                </a:solidFill>
              </a:rPr>
              <a:t> de date </a:t>
            </a:r>
            <a:r>
              <a:rPr lang="en-US" sz="2400" dirty="0" err="1">
                <a:solidFill>
                  <a:schemeClr val="tx2"/>
                </a:solidFill>
              </a:rPr>
              <a:t>și</a:t>
            </a:r>
            <a:r>
              <a:rPr lang="en-US" sz="2400" dirty="0">
                <a:solidFill>
                  <a:schemeClr val="tx2"/>
                </a:solidFill>
              </a:rPr>
              <a:t> API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98570C-D311-B3A7-7DC4-D8C41860F130}"/>
              </a:ext>
            </a:extLst>
          </p:cNvPr>
          <p:cNvSpPr txBox="1">
            <a:spLocks/>
          </p:cNvSpPr>
          <p:nvPr/>
        </p:nvSpPr>
        <p:spPr>
          <a:xfrm>
            <a:off x="1298076" y="2620884"/>
            <a:ext cx="5555609" cy="16282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err="1">
                <a:solidFill>
                  <a:schemeClr val="bg1"/>
                </a:solidFill>
              </a:rPr>
              <a:t>Microservicii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028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Slide Background Fill">
            <a:extLst>
              <a:ext uri="{FF2B5EF4-FFF2-40B4-BE49-F238E27FC236}">
                <a16:creationId xmlns:a16="http://schemas.microsoft.com/office/drawing/2014/main" id="{C3420C89-0B09-4632-A4AF-3971D08BF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Color Cover">
            <a:extLst>
              <a:ext uri="{FF2B5EF4-FFF2-40B4-BE49-F238E27FC236}">
                <a16:creationId xmlns:a16="http://schemas.microsoft.com/office/drawing/2014/main" id="{4E5CBA61-BF74-40B4-A3A8-366BBA626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C27E70C-5470-4262-B9CE-AE52C51CF4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929"/>
            <a:ext cx="12185777" cy="3490956"/>
            <a:chOff x="651279" y="598259"/>
            <a:chExt cx="10889442" cy="5680742"/>
          </a:xfrm>
        </p:grpSpPr>
        <p:sp>
          <p:nvSpPr>
            <p:cNvPr id="47" name="Color">
              <a:extLst>
                <a:ext uri="{FF2B5EF4-FFF2-40B4-BE49-F238E27FC236}">
                  <a16:creationId xmlns:a16="http://schemas.microsoft.com/office/drawing/2014/main" id="{B5C7D35F-738C-47DF-AD6E-859806E46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Color">
              <a:extLst>
                <a:ext uri="{FF2B5EF4-FFF2-40B4-BE49-F238E27FC236}">
                  <a16:creationId xmlns:a16="http://schemas.microsoft.com/office/drawing/2014/main" id="{740F8C8B-E52F-46CF-89C7-51C6A037C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50" name="Freeform: Shape 37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Freeform: Shape 38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Freeform: Shape 39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Freeform: Shape 40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41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179" y="841249"/>
            <a:ext cx="5691470" cy="2587131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Ce </a:t>
            </a:r>
            <a:r>
              <a:rPr lang="en-US" sz="5400" dirty="0" err="1">
                <a:solidFill>
                  <a:schemeClr val="bg1"/>
                </a:solidFill>
              </a:rPr>
              <a:t>este</a:t>
            </a:r>
            <a:r>
              <a:rPr lang="en-US" sz="4800" dirty="0">
                <a:solidFill>
                  <a:schemeClr val="bg1"/>
                </a:solidFill>
              </a:rPr>
              <a:t> PHP?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BF4FF6BA-A74B-6D0B-6D2B-7866E304DB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0973811"/>
              </p:ext>
            </p:extLst>
          </p:nvPr>
        </p:nvGraphicFramePr>
        <p:xfrm>
          <a:off x="640493" y="3566809"/>
          <a:ext cx="6304317" cy="30539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8" name="Picture 4" descr="Php Logo PNG Vector (EPS) Free Download">
            <a:extLst>
              <a:ext uri="{FF2B5EF4-FFF2-40B4-BE49-F238E27FC236}">
                <a16:creationId xmlns:a16="http://schemas.microsoft.com/office/drawing/2014/main" id="{037241A7-135F-D351-8C89-C0DCB3DDF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8000" r="93500">
                        <a14:foregroundMark x1="9167" y1="29333" x2="5667" y2="41167"/>
                        <a14:foregroundMark x1="5667" y1="41167" x2="6167" y2="66167"/>
                        <a14:foregroundMark x1="6167" y1="66167" x2="10833" y2="77333"/>
                        <a14:foregroundMark x1="10833" y1="77333" x2="15712" y2="68660"/>
                        <a14:foregroundMark x1="23915" y1="62443" x2="31167" y2="76000"/>
                        <a14:foregroundMark x1="31167" y1="76000" x2="43667" y2="78500"/>
                        <a14:foregroundMark x1="43667" y1="78500" x2="48833" y2="67000"/>
                        <a14:foregroundMark x1="55001" y1="72122" x2="58667" y2="75167"/>
                        <a14:foregroundMark x1="48833" y1="67000" x2="50840" y2="68667"/>
                        <a14:foregroundMark x1="58667" y1="75167" x2="70500" y2="78000"/>
                        <a14:foregroundMark x1="70500" y1="78000" x2="76667" y2="67167"/>
                        <a14:foregroundMark x1="76667" y1="67167" x2="79833" y2="41167"/>
                        <a14:foregroundMark x1="89456" y1="35114" x2="90167" y2="34667"/>
                        <a14:foregroundMark x1="79833" y1="41167" x2="80874" y2="40512"/>
                        <a14:foregroundMark x1="90167" y1="34667" x2="54500" y2="24667"/>
                        <a14:foregroundMark x1="54500" y1="24667" x2="42167" y2="24167"/>
                        <a14:foregroundMark x1="42167" y1="24167" x2="30000" y2="20167"/>
                        <a14:foregroundMark x1="30000" y1="20167" x2="8000" y2="30500"/>
                        <a14:foregroundMark x1="16000" y1="38167" x2="18833" y2="40500"/>
                        <a14:foregroundMark x1="40333" y1="50167" x2="45167" y2="47333"/>
                        <a14:foregroundMark x1="48833" y1="42667" x2="56833" y2="47333"/>
                        <a14:foregroundMark x1="62667" y1="40500" x2="65833" y2="52333"/>
                        <a14:foregroundMark x1="65833" y1="52333" x2="76667" y2="46333"/>
                        <a14:foregroundMark x1="76667" y1="46333" x2="77000" y2="42667"/>
                        <a14:foregroundMark x1="77167" y1="39000" x2="77667" y2="51333"/>
                        <a14:foregroundMark x1="77667" y1="51333" x2="76667" y2="52500"/>
                        <a14:foregroundMark x1="78667" y1="37333" x2="78833" y2="45667"/>
                        <a14:foregroundMark x1="33333" y1="52333" x2="48000" y2="57167"/>
                        <a14:foregroundMark x1="48000" y1="57167" x2="74000" y2="51333"/>
                        <a14:foregroundMark x1="74000" y1="51333" x2="78833" y2="39833"/>
                        <a14:foregroundMark x1="78833" y1="39833" x2="63667" y2="36333"/>
                        <a14:foregroundMark x1="63667" y1="36333" x2="50333" y2="38167"/>
                        <a14:foregroundMark x1="50333" y1="38167" x2="37667" y2="44167"/>
                        <a14:foregroundMark x1="37667" y1="44167" x2="31333" y2="54000"/>
                        <a14:foregroundMark x1="48333" y1="37000" x2="61333" y2="37333"/>
                        <a14:foregroundMark x1="61333" y1="37333" x2="40167" y2="39500"/>
                        <a14:foregroundMark x1="40167" y1="39500" x2="48833" y2="29500"/>
                        <a14:foregroundMark x1="48833" y1="29500" x2="61000" y2="30000"/>
                        <a14:foregroundMark x1="61000" y1="30000" x2="57500" y2="38500"/>
                        <a14:foregroundMark x1="61667" y1="34500" x2="65167" y2="47000"/>
                        <a14:foregroundMark x1="65167" y1="47000" x2="60167" y2="37000"/>
                        <a14:foregroundMark x1="67667" y1="39000" x2="74167" y2="44833"/>
                        <a14:foregroundMark x1="63333" y1="40833" x2="51333" y2="39167"/>
                        <a14:foregroundMark x1="51333" y1="39167" x2="39500" y2="43500"/>
                        <a14:foregroundMark x1="39500" y1="43500" x2="44833" y2="54667"/>
                        <a14:foregroundMark x1="44833" y1="54667" x2="56833" y2="51667"/>
                        <a14:foregroundMark x1="56833" y1="51667" x2="57167" y2="39500"/>
                        <a14:foregroundMark x1="57167" y1="39500" x2="61000" y2="37500"/>
                        <a14:foregroundMark x1="59167" y1="50500" x2="50167" y2="35833"/>
                        <a14:foregroundMark x1="50167" y1="35833" x2="46333" y2="48667"/>
                        <a14:foregroundMark x1="46333" y1="48667" x2="57500" y2="53500"/>
                        <a14:foregroundMark x1="57500" y1="53500" x2="62833" y2="48000"/>
                        <a14:foregroundMark x1="57667" y1="51333" x2="68500" y2="44833"/>
                        <a14:foregroundMark x1="68500" y1="44833" x2="57833" y2="50500"/>
                        <a14:foregroundMark x1="57833" y1="50500" x2="58833" y2="53500"/>
                        <a14:foregroundMark x1="59667" y1="51667" x2="60167" y2="49000"/>
                        <a14:foregroundMark x1="58833" y1="40333" x2="59833" y2="48833"/>
                        <a14:foregroundMark x1="60167" y1="39000" x2="60167" y2="48333"/>
                        <a14:foregroundMark x1="38333" y1="46833" x2="42667" y2="52833"/>
                        <a14:foregroundMark x1="38500" y1="48000" x2="37833" y2="54167"/>
                        <a14:foregroundMark x1="61667" y1="37667" x2="62333" y2="38167"/>
                        <a14:foregroundMark x1="65333" y1="38833" x2="65833" y2="42500"/>
                        <a14:foregroundMark x1="92500" y1="30000" x2="93500" y2="32167"/>
                        <a14:foregroundMark x1="19167" y1="40000" x2="21333" y2="40500"/>
                        <a14:foregroundMark x1="47500" y1="49000" x2="55167" y2="48833"/>
                        <a14:backgroundMark x1="84000" y1="39667" x2="90500" y2="37000"/>
                        <a14:backgroundMark x1="82833" y1="37333" x2="84167" y2="41500"/>
                        <a14:backgroundMark x1="86167" y1="36167" x2="88000" y2="37500"/>
                        <a14:backgroundMark x1="21667" y1="63333" x2="19333" y2="64500"/>
                        <a14:backgroundMark x1="16000" y1="65167" x2="16000" y2="65167"/>
                        <a14:backgroundMark x1="17167" y1="66333" x2="22500" y2="63333"/>
                        <a14:backgroundMark x1="22500" y1="63833" x2="19000" y2="66333"/>
                        <a14:backgroundMark x1="18833" y1="64667" x2="19333" y2="64500"/>
                        <a14:backgroundMark x1="52167" y1="68667" x2="52167" y2="73167"/>
                        <a14:backgroundMark x1="18000" y1="57667" x2="17333" y2="66000"/>
                        <a14:backgroundMark x1="21000" y1="57000" x2="20500" y2="62167"/>
                        <a14:backgroundMark x1="20500" y1="57833" x2="19167" y2="59000"/>
                        <a14:backgroundMark x1="20500" y1="56333" x2="19000" y2="56500"/>
                        <a14:backgroundMark x1="20333" y1="57000" x2="19833" y2="56000"/>
                        <a14:backgroundMark x1="20500" y1="56167" x2="19333" y2="56667"/>
                        <a14:backgroundMark x1="20500" y1="56667" x2="20167" y2="55500"/>
                        <a14:backgroundMark x1="20500" y1="56333" x2="21167" y2="57167"/>
                        <a14:backgroundMark x1="21000" y1="56167" x2="20000" y2="55833"/>
                        <a14:backgroundMark x1="21167" y1="57667" x2="21667" y2="62667"/>
                        <a14:backgroundMark x1="22833" y1="60333" x2="22667" y2="61167"/>
                        <a14:backgroundMark x1="18667" y1="62833" x2="17000" y2="6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7665" y="2203448"/>
            <a:ext cx="3940296" cy="3940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4D4C62-AD0F-060A-4126-AAA17B33D0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Slide Background Fill">
            <a:extLst>
              <a:ext uri="{FF2B5EF4-FFF2-40B4-BE49-F238E27FC236}">
                <a16:creationId xmlns:a16="http://schemas.microsoft.com/office/drawing/2014/main" id="{A6CD8D1F-51DC-AC4C-FE59-FB3BC58F7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BD65074-E254-308E-68C7-98CCD4A9C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49" name="Color">
              <a:extLst>
                <a:ext uri="{FF2B5EF4-FFF2-40B4-BE49-F238E27FC236}">
                  <a16:creationId xmlns:a16="http://schemas.microsoft.com/office/drawing/2014/main" id="{BA35A0F5-3FCB-9657-4A41-B80800918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olor">
              <a:extLst>
                <a:ext uri="{FF2B5EF4-FFF2-40B4-BE49-F238E27FC236}">
                  <a16:creationId xmlns:a16="http://schemas.microsoft.com/office/drawing/2014/main" id="{2403A4BE-5D23-DDA6-6DE5-D38A0B652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1540DA0-93B1-1ED1-ADEA-5D99C02F1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74A679F-B106-629A-A089-A53D1D45C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DFC36A6-9829-8128-6C5E-61DA97088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614A2FF-1BB6-79EA-70FC-063C526F7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C11076-333C-E415-2D0D-933041B88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6D7813E-0F72-8000-0BBF-752E98B71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C493213-2791-C8D9-36B9-F988E3915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087CC1F-FE76-D24D-54D9-575FAAE20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8A1075-2081-90C6-EBC0-7611F2975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78" y="576072"/>
            <a:ext cx="10516559" cy="2751749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</a:rPr>
              <a:t>Avantajele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microserviciilor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7DAC4-7D63-4336-A67E-D38EC8761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088" y="2354822"/>
            <a:ext cx="10516559" cy="3806805"/>
          </a:xfrm>
        </p:spPr>
        <p:txBody>
          <a:bodyPr anchor="ctr">
            <a:normAutofit/>
          </a:bodyPr>
          <a:lstStyle/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Scalabilitate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>
                <a:solidFill>
                  <a:schemeClr val="bg1"/>
                </a:solidFill>
              </a:rPr>
              <a:t>Dezvoltare </a:t>
            </a:r>
            <a:r>
              <a:rPr lang="en-US" sz="2400" dirty="0" err="1">
                <a:solidFill>
                  <a:schemeClr val="bg1"/>
                </a:solidFill>
              </a:rPr>
              <a:t>independentă</a:t>
            </a:r>
            <a:r>
              <a:rPr lang="en-US" sz="2400" dirty="0">
                <a:solidFill>
                  <a:schemeClr val="bg1"/>
                </a:solidFill>
              </a:rPr>
              <a:t> pe module</a:t>
            </a: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Toleranță</a:t>
            </a:r>
            <a:r>
              <a:rPr lang="en-US" sz="2400" dirty="0">
                <a:solidFill>
                  <a:schemeClr val="bg1"/>
                </a:solidFill>
              </a:rPr>
              <a:t> la </a:t>
            </a:r>
            <a:r>
              <a:rPr lang="en-US" sz="2400" dirty="0" err="1">
                <a:solidFill>
                  <a:schemeClr val="bg1"/>
                </a:solidFill>
              </a:rPr>
              <a:t>erori</a:t>
            </a:r>
            <a:endParaRPr lang="en-US" sz="2400" i="1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Fiecare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microserviciu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poate</a:t>
            </a:r>
            <a:r>
              <a:rPr lang="en-US" sz="2400" dirty="0">
                <a:solidFill>
                  <a:schemeClr val="bg1"/>
                </a:solidFill>
              </a:rPr>
              <a:t> fi un API PHP (Symfony/Laravel/</a:t>
            </a:r>
            <a:r>
              <a:rPr lang="en-US" sz="2400" dirty="0" err="1">
                <a:solidFill>
                  <a:schemeClr val="bg1"/>
                </a:solidFill>
              </a:rPr>
              <a:t>etc</a:t>
            </a:r>
            <a:r>
              <a:rPr lang="en-US" sz="2400" dirty="0">
                <a:solidFill>
                  <a:schemeClr val="bg1"/>
                </a:solidFill>
              </a:rPr>
              <a:t>) </a:t>
            </a:r>
            <a:r>
              <a:rPr lang="en-US" sz="2400" dirty="0" err="1">
                <a:solidFill>
                  <a:schemeClr val="bg1"/>
                </a:solidFill>
              </a:rPr>
              <a:t>sau</a:t>
            </a:r>
            <a:r>
              <a:rPr lang="en-US" sz="2400" dirty="0">
                <a:solidFill>
                  <a:schemeClr val="bg1"/>
                </a:solidFill>
              </a:rPr>
              <a:t> alt </a:t>
            </a:r>
            <a:r>
              <a:rPr lang="en-US" sz="2400" dirty="0" err="1">
                <a:solidFill>
                  <a:schemeClr val="bg1"/>
                </a:solidFill>
              </a:rPr>
              <a:t>limbaj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Comunicare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prin</a:t>
            </a:r>
            <a:r>
              <a:rPr lang="en-US" sz="2400" dirty="0">
                <a:solidFill>
                  <a:schemeClr val="bg1"/>
                </a:solidFill>
              </a:rPr>
              <a:t> HTTP/REST </a:t>
            </a:r>
            <a:r>
              <a:rPr lang="en-US" sz="2400" dirty="0" err="1">
                <a:solidFill>
                  <a:schemeClr val="bg1"/>
                </a:solidFill>
              </a:rPr>
              <a:t>sau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gRPC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Mesagerie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prin</a:t>
            </a:r>
            <a:r>
              <a:rPr lang="en-US" sz="2400" dirty="0">
                <a:solidFill>
                  <a:schemeClr val="bg1"/>
                </a:solidFill>
              </a:rPr>
              <a:t> RabbitMQ/Kafka</a:t>
            </a:r>
          </a:p>
          <a:p>
            <a:pPr marL="0" indent="0">
              <a:buNone/>
              <a:defRPr sz="1800"/>
            </a:pPr>
            <a:endParaRPr lang="en-US" sz="2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01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31DFA1-DD3D-C774-788E-F1F0AC9C7A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Slide Background Fill">
            <a:extLst>
              <a:ext uri="{FF2B5EF4-FFF2-40B4-BE49-F238E27FC236}">
                <a16:creationId xmlns:a16="http://schemas.microsoft.com/office/drawing/2014/main" id="{9B182199-DB2D-2BE0-010A-9F6A9DDD2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201511A-EBCE-303A-A0CC-F8E931E0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49" name="Color">
              <a:extLst>
                <a:ext uri="{FF2B5EF4-FFF2-40B4-BE49-F238E27FC236}">
                  <a16:creationId xmlns:a16="http://schemas.microsoft.com/office/drawing/2014/main" id="{8A1EACAE-4B5C-AF60-2F2B-982E741CA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olor">
              <a:extLst>
                <a:ext uri="{FF2B5EF4-FFF2-40B4-BE49-F238E27FC236}">
                  <a16:creationId xmlns:a16="http://schemas.microsoft.com/office/drawing/2014/main" id="{B7927725-175B-EF92-37F0-3B68226A2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1D8ECC2-39BE-3ED6-7A53-15E7082A8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D142FC2-FF7E-8C7B-9718-5D6DC4F6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28D7ED9-DFED-81B3-2951-5E8A9AABB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ABC3AF2-C5B4-D6C7-67B9-1976858E1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65F82D0C-CB37-7D84-B59F-DE768721D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8872AEC-9B75-6193-8B1C-0E956FE67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B1B3FFC-9E62-AE10-0853-975A07A14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6B42483-DBA8-9BBE-B65E-34AD08809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3956B36-32B2-400A-9149-451CE0E5E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78" y="576072"/>
            <a:ext cx="10516559" cy="2751749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</a:rPr>
              <a:t>Integrarea</a:t>
            </a:r>
            <a:r>
              <a:rPr lang="en-US" sz="4800" dirty="0">
                <a:solidFill>
                  <a:schemeClr val="bg1"/>
                </a:solidFill>
              </a:rPr>
              <a:t> cu </a:t>
            </a:r>
            <a:r>
              <a:rPr lang="en-US" sz="4800" dirty="0" err="1">
                <a:solidFill>
                  <a:schemeClr val="bg1"/>
                </a:solidFill>
              </a:rPr>
              <a:t>aplicații</a:t>
            </a:r>
            <a:r>
              <a:rPr lang="en-US" sz="4800" dirty="0">
                <a:solidFill>
                  <a:schemeClr val="bg1"/>
                </a:solidFill>
              </a:rPr>
              <a:t> on-prem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F253A-DD90-94A5-699E-7F364E424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088" y="2354822"/>
            <a:ext cx="10516559" cy="3806805"/>
          </a:xfrm>
        </p:spPr>
        <p:txBody>
          <a:bodyPr anchor="ctr">
            <a:normAutofit/>
          </a:bodyPr>
          <a:lstStyle/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Microserviciile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expun</a:t>
            </a:r>
            <a:r>
              <a:rPr lang="en-US" sz="2400" dirty="0">
                <a:solidFill>
                  <a:schemeClr val="bg1"/>
                </a:solidFill>
              </a:rPr>
              <a:t> API-</a:t>
            </a:r>
            <a:r>
              <a:rPr lang="en-US" sz="2400" dirty="0" err="1">
                <a:solidFill>
                  <a:schemeClr val="bg1"/>
                </a:solidFill>
              </a:rPr>
              <a:t>uri</a:t>
            </a:r>
            <a:r>
              <a:rPr lang="en-US" sz="2400" dirty="0">
                <a:solidFill>
                  <a:schemeClr val="bg1"/>
                </a:solidFill>
              </a:rPr>
              <a:t> REST</a:t>
            </a: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Aplicațiile</a:t>
            </a:r>
            <a:r>
              <a:rPr lang="en-US" sz="2400" dirty="0">
                <a:solidFill>
                  <a:schemeClr val="bg1"/>
                </a:solidFill>
              </a:rPr>
              <a:t> locale </a:t>
            </a:r>
            <a:r>
              <a:rPr lang="en-US" sz="2400" dirty="0" err="1">
                <a:solidFill>
                  <a:schemeClr val="bg1"/>
                </a:solidFill>
              </a:rPr>
              <a:t>consumă</a:t>
            </a:r>
            <a:r>
              <a:rPr lang="en-US" sz="2400" dirty="0">
                <a:solidFill>
                  <a:schemeClr val="bg1"/>
                </a:solidFill>
              </a:rPr>
              <a:t> API-urile</a:t>
            </a:r>
          </a:p>
          <a:p>
            <a:pPr>
              <a:defRPr sz="1800"/>
            </a:pPr>
            <a:r>
              <a:rPr lang="en-US" sz="2400" dirty="0">
                <a:solidFill>
                  <a:schemeClr val="bg1"/>
                </a:solidFill>
              </a:rPr>
              <a:t>Se pot </a:t>
            </a:r>
            <a:r>
              <a:rPr lang="en-US" sz="2400" dirty="0" err="1">
                <a:solidFill>
                  <a:schemeClr val="bg1"/>
                </a:solidFill>
              </a:rPr>
              <a:t>folosi</a:t>
            </a:r>
            <a:r>
              <a:rPr lang="en-US" sz="2400" dirty="0">
                <a:solidFill>
                  <a:schemeClr val="bg1"/>
                </a:solidFill>
              </a:rPr>
              <a:t> gateway-</a:t>
            </a:r>
            <a:r>
              <a:rPr lang="en-US" sz="2400" dirty="0" err="1">
                <a:solidFill>
                  <a:schemeClr val="bg1"/>
                </a:solidFill>
              </a:rPr>
              <a:t>uri</a:t>
            </a:r>
            <a:r>
              <a:rPr lang="en-US" sz="2400" dirty="0">
                <a:solidFill>
                  <a:schemeClr val="bg1"/>
                </a:solidFill>
              </a:rPr>
              <a:t> API </a:t>
            </a:r>
            <a:r>
              <a:rPr lang="en-US" sz="2400" dirty="0" err="1">
                <a:solidFill>
                  <a:schemeClr val="bg1"/>
                </a:solidFill>
              </a:rPr>
              <a:t>pentru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securitate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8152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5BC669-F8BB-710C-642F-D1AE0D210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Slide Background Fill">
            <a:extLst>
              <a:ext uri="{FF2B5EF4-FFF2-40B4-BE49-F238E27FC236}">
                <a16:creationId xmlns:a16="http://schemas.microsoft.com/office/drawing/2014/main" id="{75D832DF-A883-204E-C26D-8E17919C1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D144CE7-C72E-AD4A-7544-5134E0DA5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49" name="Color">
              <a:extLst>
                <a:ext uri="{FF2B5EF4-FFF2-40B4-BE49-F238E27FC236}">
                  <a16:creationId xmlns:a16="http://schemas.microsoft.com/office/drawing/2014/main" id="{3A83EBA7-9589-B85E-3050-61B86EB3D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olor">
              <a:extLst>
                <a:ext uri="{FF2B5EF4-FFF2-40B4-BE49-F238E27FC236}">
                  <a16:creationId xmlns:a16="http://schemas.microsoft.com/office/drawing/2014/main" id="{1EACCEB8-67BB-CB67-F46F-A4414A558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7AA1C89-8417-150D-67D6-EBD21C243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1F70A8E-F1F0-437C-3A0B-A27C11F8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603E308-C783-C6D6-625D-941B4366A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D9524C-6349-526C-D39E-0E243F96B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B72F889-5B7E-BEE5-5929-D2265E38B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EB3A594-76E1-E5EC-5DC7-1BD6FF695D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FF82F98-A9C5-B59C-15B1-56EB1E7F3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D5E6686-782E-8BFC-7A05-017CF2B3D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F7FD8F48-3C5D-D70A-1A26-5006496D9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2087498" cy="6858213"/>
          </a:xfrm>
          <a:prstGeom prst="rect">
            <a:avLst/>
          </a:prstGeom>
        </p:spPr>
      </p:pic>
      <p:sp>
        <p:nvSpPr>
          <p:cNvPr id="17" name="Freeform 16">
            <a:extLst>
              <a:ext uri="{FF2B5EF4-FFF2-40B4-BE49-F238E27FC236}">
                <a16:creationId xmlns:a16="http://schemas.microsoft.com/office/drawing/2014/main" id="{1512BD7E-EE71-28BD-7023-86D76394E7FA}"/>
              </a:ext>
            </a:extLst>
          </p:cNvPr>
          <p:cNvSpPr/>
          <p:nvPr/>
        </p:nvSpPr>
        <p:spPr>
          <a:xfrm>
            <a:off x="1114263" y="2248753"/>
            <a:ext cx="5172601" cy="2769354"/>
          </a:xfrm>
          <a:custGeom>
            <a:avLst/>
            <a:gdLst>
              <a:gd name="connsiteX0" fmla="*/ 3193378 w 5341155"/>
              <a:gd name="connsiteY0" fmla="*/ 3164035 h 3190965"/>
              <a:gd name="connsiteX1" fmla="*/ 4639406 w 5341155"/>
              <a:gd name="connsiteY1" fmla="*/ 2781263 h 3190965"/>
              <a:gd name="connsiteX2" fmla="*/ 5341155 w 5341155"/>
              <a:gd name="connsiteY2" fmla="*/ 1856230 h 3190965"/>
              <a:gd name="connsiteX3" fmla="*/ 4639406 w 5341155"/>
              <a:gd name="connsiteY3" fmla="*/ 952463 h 3190965"/>
              <a:gd name="connsiteX4" fmla="*/ 3129583 w 5341155"/>
              <a:gd name="connsiteY4" fmla="*/ 250714 h 3190965"/>
              <a:gd name="connsiteX5" fmla="*/ 1417741 w 5341155"/>
              <a:gd name="connsiteY5" fmla="*/ 48695 h 3190965"/>
              <a:gd name="connsiteX6" fmla="*/ 141834 w 5341155"/>
              <a:gd name="connsiteY6" fmla="*/ 1090686 h 3190965"/>
              <a:gd name="connsiteX7" fmla="*/ 194997 w 5341155"/>
              <a:gd name="connsiteY7" fmla="*/ 2143309 h 3190965"/>
              <a:gd name="connsiteX8" fmla="*/ 1598495 w 5341155"/>
              <a:gd name="connsiteY8" fmla="*/ 3047077 h 3190965"/>
              <a:gd name="connsiteX9" fmla="*/ 3193378 w 5341155"/>
              <a:gd name="connsiteY9" fmla="*/ 3164035 h 3190965"/>
              <a:gd name="connsiteX0" fmla="*/ 3278439 w 5341155"/>
              <a:gd name="connsiteY0" fmla="*/ 3078974 h 3139137"/>
              <a:gd name="connsiteX1" fmla="*/ 4639406 w 5341155"/>
              <a:gd name="connsiteY1" fmla="*/ 2781263 h 3139137"/>
              <a:gd name="connsiteX2" fmla="*/ 5341155 w 5341155"/>
              <a:gd name="connsiteY2" fmla="*/ 1856230 h 3139137"/>
              <a:gd name="connsiteX3" fmla="*/ 4639406 w 5341155"/>
              <a:gd name="connsiteY3" fmla="*/ 952463 h 3139137"/>
              <a:gd name="connsiteX4" fmla="*/ 3129583 w 5341155"/>
              <a:gd name="connsiteY4" fmla="*/ 250714 h 3139137"/>
              <a:gd name="connsiteX5" fmla="*/ 1417741 w 5341155"/>
              <a:gd name="connsiteY5" fmla="*/ 48695 h 3139137"/>
              <a:gd name="connsiteX6" fmla="*/ 141834 w 5341155"/>
              <a:gd name="connsiteY6" fmla="*/ 1090686 h 3139137"/>
              <a:gd name="connsiteX7" fmla="*/ 194997 w 5341155"/>
              <a:gd name="connsiteY7" fmla="*/ 2143309 h 3139137"/>
              <a:gd name="connsiteX8" fmla="*/ 1598495 w 5341155"/>
              <a:gd name="connsiteY8" fmla="*/ 3047077 h 3139137"/>
              <a:gd name="connsiteX9" fmla="*/ 3278439 w 5341155"/>
              <a:gd name="connsiteY9" fmla="*/ 3078974 h 3139137"/>
              <a:gd name="connsiteX0" fmla="*/ 3277729 w 5340445"/>
              <a:gd name="connsiteY0" fmla="*/ 2999193 h 3059356"/>
              <a:gd name="connsiteX1" fmla="*/ 4638696 w 5340445"/>
              <a:gd name="connsiteY1" fmla="*/ 2701482 h 3059356"/>
              <a:gd name="connsiteX2" fmla="*/ 5340445 w 5340445"/>
              <a:gd name="connsiteY2" fmla="*/ 1776449 h 3059356"/>
              <a:gd name="connsiteX3" fmla="*/ 4638696 w 5340445"/>
              <a:gd name="connsiteY3" fmla="*/ 872682 h 3059356"/>
              <a:gd name="connsiteX4" fmla="*/ 3128873 w 5340445"/>
              <a:gd name="connsiteY4" fmla="*/ 170933 h 3059356"/>
              <a:gd name="connsiteX5" fmla="*/ 1406399 w 5340445"/>
              <a:gd name="connsiteY5" fmla="*/ 64607 h 3059356"/>
              <a:gd name="connsiteX6" fmla="*/ 141124 w 5340445"/>
              <a:gd name="connsiteY6" fmla="*/ 1010905 h 3059356"/>
              <a:gd name="connsiteX7" fmla="*/ 194287 w 5340445"/>
              <a:gd name="connsiteY7" fmla="*/ 2063528 h 3059356"/>
              <a:gd name="connsiteX8" fmla="*/ 1597785 w 5340445"/>
              <a:gd name="connsiteY8" fmla="*/ 2967296 h 3059356"/>
              <a:gd name="connsiteX9" fmla="*/ 3277729 w 5340445"/>
              <a:gd name="connsiteY9" fmla="*/ 2999193 h 3059356"/>
              <a:gd name="connsiteX0" fmla="*/ 3277729 w 5340445"/>
              <a:gd name="connsiteY0" fmla="*/ 2999193 h 3042404"/>
              <a:gd name="connsiteX1" fmla="*/ 4638696 w 5340445"/>
              <a:gd name="connsiteY1" fmla="*/ 2701482 h 3042404"/>
              <a:gd name="connsiteX2" fmla="*/ 5340445 w 5340445"/>
              <a:gd name="connsiteY2" fmla="*/ 1776449 h 3042404"/>
              <a:gd name="connsiteX3" fmla="*/ 4638696 w 5340445"/>
              <a:gd name="connsiteY3" fmla="*/ 872682 h 3042404"/>
              <a:gd name="connsiteX4" fmla="*/ 3128873 w 5340445"/>
              <a:gd name="connsiteY4" fmla="*/ 170933 h 3042404"/>
              <a:gd name="connsiteX5" fmla="*/ 1406399 w 5340445"/>
              <a:gd name="connsiteY5" fmla="*/ 64607 h 3042404"/>
              <a:gd name="connsiteX6" fmla="*/ 141124 w 5340445"/>
              <a:gd name="connsiteY6" fmla="*/ 1010905 h 3042404"/>
              <a:gd name="connsiteX7" fmla="*/ 194287 w 5340445"/>
              <a:gd name="connsiteY7" fmla="*/ 2063528 h 3042404"/>
              <a:gd name="connsiteX8" fmla="*/ 1597785 w 5340445"/>
              <a:gd name="connsiteY8" fmla="*/ 2967296 h 3042404"/>
              <a:gd name="connsiteX9" fmla="*/ 3277729 w 5340445"/>
              <a:gd name="connsiteY9" fmla="*/ 2999193 h 3042404"/>
              <a:gd name="connsiteX0" fmla="*/ 3277729 w 5340445"/>
              <a:gd name="connsiteY0" fmla="*/ 2999193 h 3000064"/>
              <a:gd name="connsiteX1" fmla="*/ 4638696 w 5340445"/>
              <a:gd name="connsiteY1" fmla="*/ 2701482 h 3000064"/>
              <a:gd name="connsiteX2" fmla="*/ 5340445 w 5340445"/>
              <a:gd name="connsiteY2" fmla="*/ 1776449 h 3000064"/>
              <a:gd name="connsiteX3" fmla="*/ 4638696 w 5340445"/>
              <a:gd name="connsiteY3" fmla="*/ 872682 h 3000064"/>
              <a:gd name="connsiteX4" fmla="*/ 3128873 w 5340445"/>
              <a:gd name="connsiteY4" fmla="*/ 170933 h 3000064"/>
              <a:gd name="connsiteX5" fmla="*/ 1406399 w 5340445"/>
              <a:gd name="connsiteY5" fmla="*/ 64607 h 3000064"/>
              <a:gd name="connsiteX6" fmla="*/ 141124 w 5340445"/>
              <a:gd name="connsiteY6" fmla="*/ 1010905 h 3000064"/>
              <a:gd name="connsiteX7" fmla="*/ 194287 w 5340445"/>
              <a:gd name="connsiteY7" fmla="*/ 2063528 h 3000064"/>
              <a:gd name="connsiteX8" fmla="*/ 1523357 w 5340445"/>
              <a:gd name="connsiteY8" fmla="*/ 2775910 h 3000064"/>
              <a:gd name="connsiteX9" fmla="*/ 3277729 w 5340445"/>
              <a:gd name="connsiteY9" fmla="*/ 2999193 h 3000064"/>
              <a:gd name="connsiteX0" fmla="*/ 3245832 w 5340445"/>
              <a:gd name="connsiteY0" fmla="*/ 2914133 h 2918136"/>
              <a:gd name="connsiteX1" fmla="*/ 4638696 w 5340445"/>
              <a:gd name="connsiteY1" fmla="*/ 2701482 h 2918136"/>
              <a:gd name="connsiteX2" fmla="*/ 5340445 w 5340445"/>
              <a:gd name="connsiteY2" fmla="*/ 1776449 h 2918136"/>
              <a:gd name="connsiteX3" fmla="*/ 4638696 w 5340445"/>
              <a:gd name="connsiteY3" fmla="*/ 872682 h 2918136"/>
              <a:gd name="connsiteX4" fmla="*/ 3128873 w 5340445"/>
              <a:gd name="connsiteY4" fmla="*/ 170933 h 2918136"/>
              <a:gd name="connsiteX5" fmla="*/ 1406399 w 5340445"/>
              <a:gd name="connsiteY5" fmla="*/ 64607 h 2918136"/>
              <a:gd name="connsiteX6" fmla="*/ 141124 w 5340445"/>
              <a:gd name="connsiteY6" fmla="*/ 1010905 h 2918136"/>
              <a:gd name="connsiteX7" fmla="*/ 194287 w 5340445"/>
              <a:gd name="connsiteY7" fmla="*/ 2063528 h 2918136"/>
              <a:gd name="connsiteX8" fmla="*/ 1523357 w 5340445"/>
              <a:gd name="connsiteY8" fmla="*/ 2775910 h 2918136"/>
              <a:gd name="connsiteX9" fmla="*/ 3245832 w 5340445"/>
              <a:gd name="connsiteY9" fmla="*/ 2914133 h 2918136"/>
              <a:gd name="connsiteX0" fmla="*/ 3245832 w 5340506"/>
              <a:gd name="connsiteY0" fmla="*/ 2914133 h 2923758"/>
              <a:gd name="connsiteX1" fmla="*/ 4606799 w 5340506"/>
              <a:gd name="connsiteY1" fmla="*/ 2616422 h 2923758"/>
              <a:gd name="connsiteX2" fmla="*/ 5340445 w 5340506"/>
              <a:gd name="connsiteY2" fmla="*/ 1776449 h 2923758"/>
              <a:gd name="connsiteX3" fmla="*/ 4638696 w 5340506"/>
              <a:gd name="connsiteY3" fmla="*/ 872682 h 2923758"/>
              <a:gd name="connsiteX4" fmla="*/ 3128873 w 5340506"/>
              <a:gd name="connsiteY4" fmla="*/ 170933 h 2923758"/>
              <a:gd name="connsiteX5" fmla="*/ 1406399 w 5340506"/>
              <a:gd name="connsiteY5" fmla="*/ 64607 h 2923758"/>
              <a:gd name="connsiteX6" fmla="*/ 141124 w 5340506"/>
              <a:gd name="connsiteY6" fmla="*/ 1010905 h 2923758"/>
              <a:gd name="connsiteX7" fmla="*/ 194287 w 5340506"/>
              <a:gd name="connsiteY7" fmla="*/ 2063528 h 2923758"/>
              <a:gd name="connsiteX8" fmla="*/ 1523357 w 5340506"/>
              <a:gd name="connsiteY8" fmla="*/ 2775910 h 2923758"/>
              <a:gd name="connsiteX9" fmla="*/ 3245832 w 5340506"/>
              <a:gd name="connsiteY9" fmla="*/ 2914133 h 2923758"/>
              <a:gd name="connsiteX0" fmla="*/ 3245832 w 5234202"/>
              <a:gd name="connsiteY0" fmla="*/ 2914133 h 2923758"/>
              <a:gd name="connsiteX1" fmla="*/ 4606799 w 5234202"/>
              <a:gd name="connsiteY1" fmla="*/ 2616422 h 2923758"/>
              <a:gd name="connsiteX2" fmla="*/ 5234119 w 5234202"/>
              <a:gd name="connsiteY2" fmla="*/ 1776449 h 2923758"/>
              <a:gd name="connsiteX3" fmla="*/ 4638696 w 5234202"/>
              <a:gd name="connsiteY3" fmla="*/ 872682 h 2923758"/>
              <a:gd name="connsiteX4" fmla="*/ 3128873 w 5234202"/>
              <a:gd name="connsiteY4" fmla="*/ 170933 h 2923758"/>
              <a:gd name="connsiteX5" fmla="*/ 1406399 w 5234202"/>
              <a:gd name="connsiteY5" fmla="*/ 64607 h 2923758"/>
              <a:gd name="connsiteX6" fmla="*/ 141124 w 5234202"/>
              <a:gd name="connsiteY6" fmla="*/ 1010905 h 2923758"/>
              <a:gd name="connsiteX7" fmla="*/ 194287 w 5234202"/>
              <a:gd name="connsiteY7" fmla="*/ 2063528 h 2923758"/>
              <a:gd name="connsiteX8" fmla="*/ 1523357 w 5234202"/>
              <a:gd name="connsiteY8" fmla="*/ 2775910 h 2923758"/>
              <a:gd name="connsiteX9" fmla="*/ 3245832 w 5234202"/>
              <a:gd name="connsiteY9" fmla="*/ 2914133 h 2923758"/>
              <a:gd name="connsiteX0" fmla="*/ 3245832 w 5234187"/>
              <a:gd name="connsiteY0" fmla="*/ 2887532 h 2897157"/>
              <a:gd name="connsiteX1" fmla="*/ 4606799 w 5234187"/>
              <a:gd name="connsiteY1" fmla="*/ 2589821 h 2897157"/>
              <a:gd name="connsiteX2" fmla="*/ 5234119 w 5234187"/>
              <a:gd name="connsiteY2" fmla="*/ 1749848 h 2897157"/>
              <a:gd name="connsiteX3" fmla="*/ 4638696 w 5234187"/>
              <a:gd name="connsiteY3" fmla="*/ 846081 h 2897157"/>
              <a:gd name="connsiteX4" fmla="*/ 3469115 w 5234187"/>
              <a:gd name="connsiteY4" fmla="*/ 250657 h 2897157"/>
              <a:gd name="connsiteX5" fmla="*/ 1406399 w 5234187"/>
              <a:gd name="connsiteY5" fmla="*/ 38006 h 2897157"/>
              <a:gd name="connsiteX6" fmla="*/ 141124 w 5234187"/>
              <a:gd name="connsiteY6" fmla="*/ 984304 h 2897157"/>
              <a:gd name="connsiteX7" fmla="*/ 194287 w 5234187"/>
              <a:gd name="connsiteY7" fmla="*/ 2036927 h 2897157"/>
              <a:gd name="connsiteX8" fmla="*/ 1523357 w 5234187"/>
              <a:gd name="connsiteY8" fmla="*/ 2749309 h 2897157"/>
              <a:gd name="connsiteX9" fmla="*/ 3245832 w 5234187"/>
              <a:gd name="connsiteY9" fmla="*/ 2887532 h 2897157"/>
              <a:gd name="connsiteX0" fmla="*/ 3247253 w 5235608"/>
              <a:gd name="connsiteY0" fmla="*/ 2822624 h 2832249"/>
              <a:gd name="connsiteX1" fmla="*/ 4608220 w 5235608"/>
              <a:gd name="connsiteY1" fmla="*/ 2524913 h 2832249"/>
              <a:gd name="connsiteX2" fmla="*/ 5235540 w 5235608"/>
              <a:gd name="connsiteY2" fmla="*/ 1684940 h 2832249"/>
              <a:gd name="connsiteX3" fmla="*/ 4640117 w 5235608"/>
              <a:gd name="connsiteY3" fmla="*/ 781173 h 2832249"/>
              <a:gd name="connsiteX4" fmla="*/ 3470536 w 5235608"/>
              <a:gd name="connsiteY4" fmla="*/ 185749 h 2832249"/>
              <a:gd name="connsiteX5" fmla="*/ 1429085 w 5235608"/>
              <a:gd name="connsiteY5" fmla="*/ 47526 h 2832249"/>
              <a:gd name="connsiteX6" fmla="*/ 142545 w 5235608"/>
              <a:gd name="connsiteY6" fmla="*/ 919396 h 2832249"/>
              <a:gd name="connsiteX7" fmla="*/ 195708 w 5235608"/>
              <a:gd name="connsiteY7" fmla="*/ 1972019 h 2832249"/>
              <a:gd name="connsiteX8" fmla="*/ 1524778 w 5235608"/>
              <a:gd name="connsiteY8" fmla="*/ 2684401 h 2832249"/>
              <a:gd name="connsiteX9" fmla="*/ 3247253 w 5235608"/>
              <a:gd name="connsiteY9" fmla="*/ 2822624 h 2832249"/>
              <a:gd name="connsiteX0" fmla="*/ 3247253 w 5235608"/>
              <a:gd name="connsiteY0" fmla="*/ 2787783 h 2797408"/>
              <a:gd name="connsiteX1" fmla="*/ 4608220 w 5235608"/>
              <a:gd name="connsiteY1" fmla="*/ 2490072 h 2797408"/>
              <a:gd name="connsiteX2" fmla="*/ 5235540 w 5235608"/>
              <a:gd name="connsiteY2" fmla="*/ 1650099 h 2797408"/>
              <a:gd name="connsiteX3" fmla="*/ 4640117 w 5235608"/>
              <a:gd name="connsiteY3" fmla="*/ 746332 h 2797408"/>
              <a:gd name="connsiteX4" fmla="*/ 3470536 w 5235608"/>
              <a:gd name="connsiteY4" fmla="*/ 150908 h 2797408"/>
              <a:gd name="connsiteX5" fmla="*/ 1429085 w 5235608"/>
              <a:gd name="connsiteY5" fmla="*/ 55215 h 2797408"/>
              <a:gd name="connsiteX6" fmla="*/ 142545 w 5235608"/>
              <a:gd name="connsiteY6" fmla="*/ 884555 h 2797408"/>
              <a:gd name="connsiteX7" fmla="*/ 195708 w 5235608"/>
              <a:gd name="connsiteY7" fmla="*/ 1937178 h 2797408"/>
              <a:gd name="connsiteX8" fmla="*/ 1524778 w 5235608"/>
              <a:gd name="connsiteY8" fmla="*/ 2649560 h 2797408"/>
              <a:gd name="connsiteX9" fmla="*/ 3247253 w 5235608"/>
              <a:gd name="connsiteY9" fmla="*/ 2787783 h 2797408"/>
              <a:gd name="connsiteX0" fmla="*/ 3247965 w 5236320"/>
              <a:gd name="connsiteY0" fmla="*/ 2747886 h 2757511"/>
              <a:gd name="connsiteX1" fmla="*/ 4608932 w 5236320"/>
              <a:gd name="connsiteY1" fmla="*/ 2450175 h 2757511"/>
              <a:gd name="connsiteX2" fmla="*/ 5236252 w 5236320"/>
              <a:gd name="connsiteY2" fmla="*/ 1610202 h 2757511"/>
              <a:gd name="connsiteX3" fmla="*/ 4640829 w 5236320"/>
              <a:gd name="connsiteY3" fmla="*/ 706435 h 2757511"/>
              <a:gd name="connsiteX4" fmla="*/ 3471248 w 5236320"/>
              <a:gd name="connsiteY4" fmla="*/ 111011 h 2757511"/>
              <a:gd name="connsiteX5" fmla="*/ 1440430 w 5236320"/>
              <a:gd name="connsiteY5" fmla="*/ 68481 h 2757511"/>
              <a:gd name="connsiteX6" fmla="*/ 143257 w 5236320"/>
              <a:gd name="connsiteY6" fmla="*/ 844658 h 2757511"/>
              <a:gd name="connsiteX7" fmla="*/ 196420 w 5236320"/>
              <a:gd name="connsiteY7" fmla="*/ 1897281 h 2757511"/>
              <a:gd name="connsiteX8" fmla="*/ 1525490 w 5236320"/>
              <a:gd name="connsiteY8" fmla="*/ 2609663 h 2757511"/>
              <a:gd name="connsiteX9" fmla="*/ 3247965 w 5236320"/>
              <a:gd name="connsiteY9" fmla="*/ 2747886 h 2757511"/>
              <a:gd name="connsiteX0" fmla="*/ 3247965 w 5172539"/>
              <a:gd name="connsiteY0" fmla="*/ 2747886 h 2757511"/>
              <a:gd name="connsiteX1" fmla="*/ 4608932 w 5172539"/>
              <a:gd name="connsiteY1" fmla="*/ 2450175 h 2757511"/>
              <a:gd name="connsiteX2" fmla="*/ 5172457 w 5172539"/>
              <a:gd name="connsiteY2" fmla="*/ 1546406 h 2757511"/>
              <a:gd name="connsiteX3" fmla="*/ 4640829 w 5172539"/>
              <a:gd name="connsiteY3" fmla="*/ 706435 h 2757511"/>
              <a:gd name="connsiteX4" fmla="*/ 3471248 w 5172539"/>
              <a:gd name="connsiteY4" fmla="*/ 111011 h 2757511"/>
              <a:gd name="connsiteX5" fmla="*/ 1440430 w 5172539"/>
              <a:gd name="connsiteY5" fmla="*/ 68481 h 2757511"/>
              <a:gd name="connsiteX6" fmla="*/ 143257 w 5172539"/>
              <a:gd name="connsiteY6" fmla="*/ 844658 h 2757511"/>
              <a:gd name="connsiteX7" fmla="*/ 196420 w 5172539"/>
              <a:gd name="connsiteY7" fmla="*/ 1897281 h 2757511"/>
              <a:gd name="connsiteX8" fmla="*/ 1525490 w 5172539"/>
              <a:gd name="connsiteY8" fmla="*/ 2609663 h 2757511"/>
              <a:gd name="connsiteX9" fmla="*/ 3247965 w 5172539"/>
              <a:gd name="connsiteY9" fmla="*/ 2747886 h 2757511"/>
              <a:gd name="connsiteX0" fmla="*/ 3247965 w 5173156"/>
              <a:gd name="connsiteY0" fmla="*/ 2747886 h 2757511"/>
              <a:gd name="connsiteX1" fmla="*/ 4608932 w 5173156"/>
              <a:gd name="connsiteY1" fmla="*/ 2450175 h 2757511"/>
              <a:gd name="connsiteX2" fmla="*/ 5172457 w 5173156"/>
              <a:gd name="connsiteY2" fmla="*/ 1546406 h 2757511"/>
              <a:gd name="connsiteX3" fmla="*/ 4640829 w 5173156"/>
              <a:gd name="connsiteY3" fmla="*/ 706435 h 2757511"/>
              <a:gd name="connsiteX4" fmla="*/ 3471248 w 5173156"/>
              <a:gd name="connsiteY4" fmla="*/ 111011 h 2757511"/>
              <a:gd name="connsiteX5" fmla="*/ 1440430 w 5173156"/>
              <a:gd name="connsiteY5" fmla="*/ 68481 h 2757511"/>
              <a:gd name="connsiteX6" fmla="*/ 143257 w 5173156"/>
              <a:gd name="connsiteY6" fmla="*/ 844658 h 2757511"/>
              <a:gd name="connsiteX7" fmla="*/ 196420 w 5173156"/>
              <a:gd name="connsiteY7" fmla="*/ 1897281 h 2757511"/>
              <a:gd name="connsiteX8" fmla="*/ 1525490 w 5173156"/>
              <a:gd name="connsiteY8" fmla="*/ 2609663 h 2757511"/>
              <a:gd name="connsiteX9" fmla="*/ 3247965 w 5173156"/>
              <a:gd name="connsiteY9" fmla="*/ 2747886 h 2757511"/>
              <a:gd name="connsiteX0" fmla="*/ 3247965 w 5172601"/>
              <a:gd name="connsiteY0" fmla="*/ 2747886 h 2759706"/>
              <a:gd name="connsiteX1" fmla="*/ 4598299 w 5172601"/>
              <a:gd name="connsiteY1" fmla="*/ 2418278 h 2759706"/>
              <a:gd name="connsiteX2" fmla="*/ 5172457 w 5172601"/>
              <a:gd name="connsiteY2" fmla="*/ 1546406 h 2759706"/>
              <a:gd name="connsiteX3" fmla="*/ 4640829 w 5172601"/>
              <a:gd name="connsiteY3" fmla="*/ 706435 h 2759706"/>
              <a:gd name="connsiteX4" fmla="*/ 3471248 w 5172601"/>
              <a:gd name="connsiteY4" fmla="*/ 111011 h 2759706"/>
              <a:gd name="connsiteX5" fmla="*/ 1440430 w 5172601"/>
              <a:gd name="connsiteY5" fmla="*/ 68481 h 2759706"/>
              <a:gd name="connsiteX6" fmla="*/ 143257 w 5172601"/>
              <a:gd name="connsiteY6" fmla="*/ 844658 h 2759706"/>
              <a:gd name="connsiteX7" fmla="*/ 196420 w 5172601"/>
              <a:gd name="connsiteY7" fmla="*/ 1897281 h 2759706"/>
              <a:gd name="connsiteX8" fmla="*/ 1525490 w 5172601"/>
              <a:gd name="connsiteY8" fmla="*/ 2609663 h 2759706"/>
              <a:gd name="connsiteX9" fmla="*/ 3247965 w 5172601"/>
              <a:gd name="connsiteY9" fmla="*/ 2747886 h 2759706"/>
              <a:gd name="connsiteX0" fmla="*/ 3247965 w 5172601"/>
              <a:gd name="connsiteY0" fmla="*/ 2757534 h 2769354"/>
              <a:gd name="connsiteX1" fmla="*/ 4598299 w 5172601"/>
              <a:gd name="connsiteY1" fmla="*/ 2427926 h 2769354"/>
              <a:gd name="connsiteX2" fmla="*/ 5172457 w 5172601"/>
              <a:gd name="connsiteY2" fmla="*/ 1556054 h 2769354"/>
              <a:gd name="connsiteX3" fmla="*/ 4640829 w 5172601"/>
              <a:gd name="connsiteY3" fmla="*/ 716083 h 2769354"/>
              <a:gd name="connsiteX4" fmla="*/ 3471248 w 5172601"/>
              <a:gd name="connsiteY4" fmla="*/ 120659 h 2769354"/>
              <a:gd name="connsiteX5" fmla="*/ 1440430 w 5172601"/>
              <a:gd name="connsiteY5" fmla="*/ 78129 h 2769354"/>
              <a:gd name="connsiteX6" fmla="*/ 143257 w 5172601"/>
              <a:gd name="connsiteY6" fmla="*/ 854306 h 2769354"/>
              <a:gd name="connsiteX7" fmla="*/ 196420 w 5172601"/>
              <a:gd name="connsiteY7" fmla="*/ 1906929 h 2769354"/>
              <a:gd name="connsiteX8" fmla="*/ 1525490 w 5172601"/>
              <a:gd name="connsiteY8" fmla="*/ 2619311 h 2769354"/>
              <a:gd name="connsiteX9" fmla="*/ 3247965 w 5172601"/>
              <a:gd name="connsiteY9" fmla="*/ 2757534 h 2769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72601" h="2769354">
                <a:moveTo>
                  <a:pt x="3247965" y="2757534"/>
                </a:moveTo>
                <a:cubicBezTo>
                  <a:pt x="3760100" y="2725637"/>
                  <a:pt x="4277550" y="2628173"/>
                  <a:pt x="4598299" y="2427926"/>
                </a:cubicBezTo>
                <a:cubicBezTo>
                  <a:pt x="4919048" y="2227679"/>
                  <a:pt x="5165369" y="1841361"/>
                  <a:pt x="5172457" y="1556054"/>
                </a:cubicBezTo>
                <a:cubicBezTo>
                  <a:pt x="5179545" y="1270747"/>
                  <a:pt x="4924364" y="955315"/>
                  <a:pt x="4640829" y="716083"/>
                </a:cubicBezTo>
                <a:cubicBezTo>
                  <a:pt x="4357294" y="476851"/>
                  <a:pt x="4004648" y="258883"/>
                  <a:pt x="3471248" y="120659"/>
                </a:cubicBezTo>
                <a:cubicBezTo>
                  <a:pt x="2937848" y="-17565"/>
                  <a:pt x="1995095" y="-44145"/>
                  <a:pt x="1440430" y="78129"/>
                </a:cubicBezTo>
                <a:cubicBezTo>
                  <a:pt x="885765" y="200403"/>
                  <a:pt x="350592" y="549506"/>
                  <a:pt x="143257" y="854306"/>
                </a:cubicBezTo>
                <a:cubicBezTo>
                  <a:pt x="-64078" y="1159106"/>
                  <a:pt x="-46357" y="1580864"/>
                  <a:pt x="196420" y="1906929"/>
                </a:cubicBezTo>
                <a:cubicBezTo>
                  <a:pt x="439197" y="2232994"/>
                  <a:pt x="1016899" y="2477544"/>
                  <a:pt x="1525490" y="2619311"/>
                </a:cubicBezTo>
                <a:cubicBezTo>
                  <a:pt x="2034081" y="2761079"/>
                  <a:pt x="2735830" y="2789432"/>
                  <a:pt x="3247965" y="2757534"/>
                </a:cubicBezTo>
                <a:close/>
              </a:path>
            </a:pathLst>
          </a:cu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81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236B0E-1057-BFAC-2EF2-5F0E7CC10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Slide Background Fill">
            <a:extLst>
              <a:ext uri="{FF2B5EF4-FFF2-40B4-BE49-F238E27FC236}">
                <a16:creationId xmlns:a16="http://schemas.microsoft.com/office/drawing/2014/main" id="{8F498A6F-7FE8-B4C1-13DA-C0F8EEF08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0260788-BCC5-0AFA-3999-6E5DD9D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49" name="Color">
              <a:extLst>
                <a:ext uri="{FF2B5EF4-FFF2-40B4-BE49-F238E27FC236}">
                  <a16:creationId xmlns:a16="http://schemas.microsoft.com/office/drawing/2014/main" id="{FDD87868-B322-B42D-A599-32FB53E37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olor">
              <a:extLst>
                <a:ext uri="{FF2B5EF4-FFF2-40B4-BE49-F238E27FC236}">
                  <a16:creationId xmlns:a16="http://schemas.microsoft.com/office/drawing/2014/main" id="{804AE77A-9CCC-0700-4653-123EEB4F7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585307D-9C28-148A-05C0-18F294A4D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D4A6F6F-362C-0513-4426-0167CEAE6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8B1D972-E8C6-F67F-7B3D-377A0C7837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AC05E0-AD28-47D1-B8D6-361C7565B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8851DD7-15E6-C718-1ADE-3EC97DD9C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55ED10B-9426-0DE4-DDD9-3CC64582C8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CAB08D2-504B-30D7-1E98-A90B7B750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17F215F-7442-3516-A4FA-20B13562A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7A7B5D0-2AE3-B0BF-159A-FAD82C562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266" y="230170"/>
            <a:ext cx="5428836" cy="2751749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</a:rPr>
              <a:t>Instalare</a:t>
            </a:r>
            <a:r>
              <a:rPr lang="en-US" sz="4800" dirty="0">
                <a:solidFill>
                  <a:schemeClr val="bg1"/>
                </a:solidFill>
              </a:rPr>
              <a:t> / Docker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C202DE-88EC-A300-7238-887D022AC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379" y="2077500"/>
            <a:ext cx="10510530" cy="2374162"/>
          </a:xfrm>
        </p:spPr>
        <p:txBody>
          <a:bodyPr anchor="ctr">
            <a:normAutofit/>
          </a:bodyPr>
          <a:lstStyle/>
          <a:p>
            <a:pPr>
              <a:defRPr sz="1800"/>
            </a:pPr>
            <a:r>
              <a:rPr lang="en-US" sz="2400" dirty="0">
                <a:solidFill>
                  <a:schemeClr val="bg1"/>
                </a:solidFill>
              </a:rPr>
              <a:t>brew install </a:t>
            </a:r>
            <a:r>
              <a:rPr lang="en-US" sz="2400" dirty="0" err="1">
                <a:solidFill>
                  <a:schemeClr val="bg1"/>
                </a:solidFill>
              </a:rPr>
              <a:t>php</a:t>
            </a:r>
            <a:endParaRPr lang="en-US" sz="2400" i="1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>
                <a:solidFill>
                  <a:schemeClr val="bg1"/>
                </a:solidFill>
              </a:rPr>
              <a:t>apt-get install </a:t>
            </a:r>
            <a:r>
              <a:rPr lang="en-US" sz="2400" dirty="0" err="1">
                <a:solidFill>
                  <a:schemeClr val="bg1"/>
                </a:solidFill>
              </a:rPr>
              <a:t>php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Xampp</a:t>
            </a:r>
            <a:r>
              <a:rPr lang="en-US" sz="2400" dirty="0">
                <a:solidFill>
                  <a:schemeClr val="bg1"/>
                </a:solidFill>
              </a:rPr>
              <a:t> / Wamp / </a:t>
            </a:r>
            <a:r>
              <a:rPr lang="en-US" sz="2400" dirty="0" err="1">
                <a:solidFill>
                  <a:schemeClr val="bg1"/>
                </a:solidFill>
              </a:rPr>
              <a:t>Easyphp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>
                <a:solidFill>
                  <a:schemeClr val="bg1"/>
                </a:solidFill>
              </a:rPr>
              <a:t>docker run -d -p 80:80 --name my-</a:t>
            </a:r>
            <a:r>
              <a:rPr lang="en-US" sz="2400" dirty="0" err="1">
                <a:solidFill>
                  <a:schemeClr val="bg1"/>
                </a:solidFill>
              </a:rPr>
              <a:t>apache</a:t>
            </a:r>
            <a:r>
              <a:rPr lang="en-US" sz="2400" dirty="0">
                <a:solidFill>
                  <a:schemeClr val="bg1"/>
                </a:solidFill>
              </a:rPr>
              <a:t>-</a:t>
            </a:r>
            <a:r>
              <a:rPr lang="en-US" sz="2400" dirty="0" err="1">
                <a:solidFill>
                  <a:schemeClr val="bg1"/>
                </a:solidFill>
              </a:rPr>
              <a:t>php</a:t>
            </a:r>
            <a:r>
              <a:rPr lang="en-US" sz="2400" dirty="0">
                <a:solidFill>
                  <a:schemeClr val="bg1"/>
                </a:solidFill>
              </a:rPr>
              <a:t>-app -v "$PWD":/var/www/html php:8.2-apache</a:t>
            </a:r>
          </a:p>
        </p:txBody>
      </p:sp>
      <p:pic>
        <p:nvPicPr>
          <p:cNvPr id="1026" name="Picture 2" descr="XAMPP for Windows - Free download and software reviews - CNET Download">
            <a:extLst>
              <a:ext uri="{FF2B5EF4-FFF2-40B4-BE49-F238E27FC236}">
                <a16:creationId xmlns:a16="http://schemas.microsoft.com/office/drawing/2014/main" id="{B66F050A-E0E9-84B8-839A-449331151F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1" t="3545" r="4613" b="7084"/>
          <a:stretch>
            <a:fillRect/>
          </a:stretch>
        </p:blipFill>
        <p:spPr bwMode="auto">
          <a:xfrm>
            <a:off x="8991595" y="4277731"/>
            <a:ext cx="2844821" cy="224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Azure Marketplace">
            <a:extLst>
              <a:ext uri="{FF2B5EF4-FFF2-40B4-BE49-F238E27FC236}">
                <a16:creationId xmlns:a16="http://schemas.microsoft.com/office/drawing/2014/main" id="{FA038D3E-FEF2-7089-6619-A8E43A081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179" y="4750412"/>
            <a:ext cx="3177516" cy="1931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asyPHP Devserver | Documentation Devserver - Getting Started">
            <a:extLst>
              <a:ext uri="{FF2B5EF4-FFF2-40B4-BE49-F238E27FC236}">
                <a16:creationId xmlns:a16="http://schemas.microsoft.com/office/drawing/2014/main" id="{EA4D2D4C-A499-12E0-DA30-1D012E0BC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0348" y="4760669"/>
            <a:ext cx="3791890" cy="1931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774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Slide Background Fill">
            <a:extLst>
              <a:ext uri="{FF2B5EF4-FFF2-40B4-BE49-F238E27FC236}">
                <a16:creationId xmlns:a16="http://schemas.microsoft.com/office/drawing/2014/main" id="{C3420C89-0B09-4632-A4AF-3971D08BF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Color Cover">
            <a:extLst>
              <a:ext uri="{FF2B5EF4-FFF2-40B4-BE49-F238E27FC236}">
                <a16:creationId xmlns:a16="http://schemas.microsoft.com/office/drawing/2014/main" id="{4E5CBA61-BF74-40B4-A3A8-366BBA626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C27E70C-5470-4262-B9CE-AE52C51CF4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929"/>
            <a:ext cx="12185777" cy="3490956"/>
            <a:chOff x="651279" y="598259"/>
            <a:chExt cx="10889442" cy="5680742"/>
          </a:xfrm>
        </p:grpSpPr>
        <p:sp>
          <p:nvSpPr>
            <p:cNvPr id="30" name="Color">
              <a:extLst>
                <a:ext uri="{FF2B5EF4-FFF2-40B4-BE49-F238E27FC236}">
                  <a16:creationId xmlns:a16="http://schemas.microsoft.com/office/drawing/2014/main" id="{B5C7D35F-738C-47DF-AD6E-859806E46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Color">
              <a:extLst>
                <a:ext uri="{FF2B5EF4-FFF2-40B4-BE49-F238E27FC236}">
                  <a16:creationId xmlns:a16="http://schemas.microsoft.com/office/drawing/2014/main" id="{740F8C8B-E52F-46CF-89C7-51C6A037C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179" y="841249"/>
            <a:ext cx="5691470" cy="2587131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</a:rPr>
              <a:t>Sintaxă</a:t>
            </a:r>
            <a:r>
              <a:rPr lang="en-US" sz="4800" dirty="0">
                <a:solidFill>
                  <a:schemeClr val="bg1"/>
                </a:solidFill>
              </a:rPr>
              <a:t> de </a:t>
            </a:r>
            <a:r>
              <a:rPr lang="en-US" sz="4800" dirty="0" err="1">
                <a:solidFill>
                  <a:schemeClr val="bg1"/>
                </a:solidFill>
              </a:rPr>
              <a:t>bază</a:t>
            </a:r>
            <a:endParaRPr lang="en-US" sz="4800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FDDE61A-92D4-6F6D-0178-430DADC6CB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0822607"/>
              </p:ext>
            </p:extLst>
          </p:nvPr>
        </p:nvGraphicFramePr>
        <p:xfrm>
          <a:off x="786178" y="3566810"/>
          <a:ext cx="5691470" cy="2651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ACA58B56-37B4-9E77-8B24-F1E3912794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3826" y="4111330"/>
            <a:ext cx="3454331" cy="156206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Slide Background Fill">
            <a:extLst>
              <a:ext uri="{FF2B5EF4-FFF2-40B4-BE49-F238E27FC236}">
                <a16:creationId xmlns:a16="http://schemas.microsoft.com/office/drawing/2014/main" id="{7D07B7BC-3270-4CF3-A7AA-0937908AD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08BB4D4-D71A-48F5-B2D2-45D2D78F4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49" name="Color">
              <a:extLst>
                <a:ext uri="{FF2B5EF4-FFF2-40B4-BE49-F238E27FC236}">
                  <a16:creationId xmlns:a16="http://schemas.microsoft.com/office/drawing/2014/main" id="{F287CCC2-896F-4F04-A017-737FB703FD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olor">
              <a:extLst>
                <a:ext uri="{FF2B5EF4-FFF2-40B4-BE49-F238E27FC236}">
                  <a16:creationId xmlns:a16="http://schemas.microsoft.com/office/drawing/2014/main" id="{821DD70C-9C59-4A01-BF0B-C027B5BCA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DFBD0C21-1B95-E766-2650-A8A75C343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753" y="3354303"/>
            <a:ext cx="9506321" cy="3350978"/>
          </a:xfrm>
          <a:prstGeom prst="rect">
            <a:avLst/>
          </a:prstGeom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179" y="576072"/>
            <a:ext cx="5428836" cy="2751749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</a:rPr>
              <a:t>Variabile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și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tipuri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4800" dirty="0">
                <a:solidFill>
                  <a:schemeClr val="bg1"/>
                </a:solidFill>
              </a:rPr>
              <a:t>de 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2725" y="980141"/>
            <a:ext cx="4698235" cy="2374162"/>
          </a:xfrm>
        </p:spPr>
        <p:txBody>
          <a:bodyPr anchor="ctr">
            <a:normAutofit/>
          </a:bodyPr>
          <a:lstStyle/>
          <a:p>
            <a:pPr>
              <a:defRPr sz="1800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2400" dirty="0">
                <a:solidFill>
                  <a:schemeClr val="bg1"/>
                </a:solidFill>
              </a:rPr>
              <a:t>Prefix: </a:t>
            </a:r>
            <a:r>
              <a:rPr lang="en-US" sz="2400" i="1" dirty="0">
                <a:solidFill>
                  <a:schemeClr val="bg1"/>
                </a:solidFill>
              </a:rPr>
              <a:t>$</a:t>
            </a:r>
          </a:p>
          <a:p>
            <a:pPr>
              <a:defRPr sz="1800"/>
            </a:pPr>
            <a:r>
              <a:rPr lang="en-US" sz="2400" dirty="0" err="1">
                <a:solidFill>
                  <a:schemeClr val="bg1"/>
                </a:solidFill>
              </a:rPr>
              <a:t>Tipuri</a:t>
            </a:r>
            <a:r>
              <a:rPr lang="en-US" sz="2400" dirty="0">
                <a:solidFill>
                  <a:schemeClr val="bg1"/>
                </a:solidFill>
              </a:rPr>
              <a:t> de date: </a:t>
            </a:r>
            <a:r>
              <a:rPr lang="en-US" sz="2400" i="1" dirty="0">
                <a:solidFill>
                  <a:schemeClr val="bg1"/>
                </a:solidFill>
              </a:rPr>
              <a:t>string, int, float, bool, array, object, null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Slide Background Fill">
            <a:extLst>
              <a:ext uri="{FF2B5EF4-FFF2-40B4-BE49-F238E27FC236}">
                <a16:creationId xmlns:a16="http://schemas.microsoft.com/office/drawing/2014/main" id="{913AE63C-D5B4-45D1-ACFC-648CFFCF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57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F0CCC29-1ADF-400B-B2E2-87AE5F0F3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5777" cy="6858000"/>
            <a:chOff x="651279" y="598259"/>
            <a:chExt cx="10889442" cy="5680742"/>
          </a:xfrm>
        </p:grpSpPr>
        <p:sp>
          <p:nvSpPr>
            <p:cNvPr id="31" name="Color">
              <a:extLst>
                <a:ext uri="{FF2B5EF4-FFF2-40B4-BE49-F238E27FC236}">
                  <a16:creationId xmlns:a16="http://schemas.microsoft.com/office/drawing/2014/main" id="{BD9615F1-E1A8-4B27-A6A8-4F50A77B2B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Color">
              <a:extLst>
                <a:ext uri="{FF2B5EF4-FFF2-40B4-BE49-F238E27FC236}">
                  <a16:creationId xmlns:a16="http://schemas.microsoft.com/office/drawing/2014/main" id="{BE138890-F764-4F96-86CE-30B4D87130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D7402F1-841C-FA32-9812-787B7962F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16" y="3416858"/>
            <a:ext cx="5000993" cy="3088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C4AB16-0A6B-E52F-6F07-280EF558F6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0403" y="4057327"/>
            <a:ext cx="4755521" cy="1628765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180" y="841249"/>
            <a:ext cx="5073046" cy="1155169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</a:rPr>
              <a:t>Structuri</a:t>
            </a:r>
            <a:r>
              <a:rPr lang="en-US" sz="4800" dirty="0">
                <a:solidFill>
                  <a:schemeClr val="bg1"/>
                </a:solidFill>
              </a:rPr>
              <a:t> de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9418" y="1747037"/>
            <a:ext cx="5073046" cy="2229172"/>
          </a:xfrm>
        </p:spPr>
        <p:txBody>
          <a:bodyPr anchor="t">
            <a:normAutofit/>
          </a:bodyPr>
          <a:lstStyle/>
          <a:p>
            <a:pPr>
              <a:defRPr sz="1800"/>
            </a:pPr>
            <a:r>
              <a:rPr lang="en-US" sz="2400" i="1" dirty="0">
                <a:solidFill>
                  <a:schemeClr val="bg1"/>
                </a:solidFill>
              </a:rPr>
              <a:t>if, else, elseif, switch, match</a:t>
            </a:r>
          </a:p>
          <a:p>
            <a:pPr>
              <a:defRPr sz="1800"/>
            </a:pPr>
            <a:r>
              <a:rPr lang="en-US" sz="2400" i="1" dirty="0">
                <a:solidFill>
                  <a:schemeClr val="bg1"/>
                </a:solidFill>
              </a:rPr>
              <a:t>for, while, foreach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265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180" y="841248"/>
            <a:ext cx="5128264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</a:rPr>
              <a:t>Funcții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în</a:t>
            </a:r>
            <a:r>
              <a:rPr lang="en-US" sz="4800" dirty="0">
                <a:solidFill>
                  <a:schemeClr val="bg1"/>
                </a:solidFill>
              </a:rPr>
              <a:t> PHP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2725" y="841247"/>
            <a:ext cx="5540221" cy="5340097"/>
          </a:xfrm>
        </p:spPr>
        <p:txBody>
          <a:bodyPr anchor="ctr">
            <a:normAutofit/>
          </a:bodyPr>
          <a:lstStyle/>
          <a:p>
            <a:pPr>
              <a:defRPr sz="1800"/>
            </a:pPr>
            <a:r>
              <a:rPr lang="en-US" sz="2400" dirty="0">
                <a:solidFill>
                  <a:schemeClr val="tx2"/>
                </a:solidFill>
              </a:rPr>
              <a:t>Definite cu </a:t>
            </a:r>
            <a:r>
              <a:rPr lang="en-US" sz="2400" i="1" dirty="0">
                <a:solidFill>
                  <a:schemeClr val="tx2"/>
                </a:solidFill>
              </a:rPr>
              <a:t>function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i="1" dirty="0" err="1">
                <a:solidFill>
                  <a:schemeClr val="tx2"/>
                </a:solidFill>
              </a:rPr>
              <a:t>numeFuncție</a:t>
            </a:r>
            <a:r>
              <a:rPr lang="en-US" sz="2400" i="1" dirty="0">
                <a:solidFill>
                  <a:schemeClr val="tx2"/>
                </a:solidFill>
              </a:rPr>
              <a:t>() { ... }</a:t>
            </a:r>
          </a:p>
          <a:p>
            <a:pPr>
              <a:defRPr sz="1800"/>
            </a:pPr>
            <a:r>
              <a:rPr lang="en-US" sz="2400" dirty="0">
                <a:solidFill>
                  <a:schemeClr val="tx2"/>
                </a:solidFill>
              </a:rPr>
              <a:t>Pot </a:t>
            </a:r>
            <a:r>
              <a:rPr lang="en-US" sz="2400" dirty="0" err="1">
                <a:solidFill>
                  <a:schemeClr val="tx2"/>
                </a:solidFill>
              </a:rPr>
              <a:t>primi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parametri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și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returna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valori</a:t>
            </a:r>
            <a:endParaRPr lang="en-US" sz="2400" dirty="0">
              <a:solidFill>
                <a:schemeClr val="tx2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Exemplu</a:t>
            </a:r>
            <a:r>
              <a:rPr lang="en-US" sz="2400" dirty="0">
                <a:solidFill>
                  <a:schemeClr val="tx2"/>
                </a:solidFill>
              </a:rPr>
              <a:t>: </a:t>
            </a:r>
            <a:r>
              <a:rPr lang="en-US" sz="2400" i="1" dirty="0">
                <a:solidFill>
                  <a:schemeClr val="tx2"/>
                </a:solidFill>
              </a:rPr>
              <a:t>function </a:t>
            </a:r>
            <a:r>
              <a:rPr lang="en-US" sz="2400" i="1" dirty="0" err="1">
                <a:solidFill>
                  <a:schemeClr val="tx2"/>
                </a:solidFill>
              </a:rPr>
              <a:t>suma</a:t>
            </a:r>
            <a:r>
              <a:rPr lang="en-US" sz="2400" i="1" dirty="0">
                <a:solidFill>
                  <a:schemeClr val="tx2"/>
                </a:solidFill>
              </a:rPr>
              <a:t>($a, $b) { return $a + $b; }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465BAD-E5A7-D657-8517-DE803BFC2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7B3B3BEC-BCA6-5799-DAD1-EFB1402EF2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A2A161E3-23CA-9088-E6A7-B3476B261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1059226-F481-D12E-57BD-B7C2D89CAF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265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2DB58204-E1A3-B17C-7391-3C45FED3D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0E80F4C1-83CA-5F59-F31E-ED75503EE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3803509-F143-8EDC-B055-34D69B368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5D6EEB8-C92B-0B25-657D-5B42BC2BCB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210773F-14A1-0B97-568E-2F6A1A35B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65AB944-BCBE-E325-4D79-187CB7CC2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9339DE0-91E0-4029-D04C-430198D61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DF43FBF-508F-3165-227A-91EBAAC57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77503B5-EE00-0999-3EA5-BA1432F4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C30DE0E-DF43-99AB-6C45-8D3E370B5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DAFDE00B-3A0C-22F7-C435-561CA33C4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5092" y="2535897"/>
            <a:ext cx="5142108" cy="17862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D79DB4-1DCF-8E7A-7677-377F343ED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79" y="1110474"/>
            <a:ext cx="5744095" cy="499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231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0C1659-5007-14E5-2F80-9E46FCE7D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A7B692C2-921B-39C4-E6FF-A902C0D84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E444005B-6476-760F-3763-2D1BCCB2B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23EBAB-BC00-E19B-1BCC-544B60A59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265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28C77FD7-7591-1FFF-424A-3E9B83696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BC3A59C-D821-E4FD-EC28-A4FA6EE18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E6166F9-9FF8-0653-1EF1-7A5538E64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3" y="0"/>
            <a:ext cx="12185773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7D20EE5-6D45-5D0F-6DE5-6BB8B7F6E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49E0C67-631D-19E1-16BE-60B2476D4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D388FB2-F5B3-3E40-861D-D78DB707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46313D7-223B-D38A-2EF9-775416DB1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96E5DE8-76E0-7B11-7136-4676F3E30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E1E18B8-83B4-50F8-4161-6BBC5FA65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0721A32-DDAE-2965-EDAE-A80991A52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CCCF38-0F80-905A-3783-6DA3A93B4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80" y="841248"/>
            <a:ext cx="5128264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Clase </a:t>
            </a:r>
            <a:r>
              <a:rPr lang="en-US" sz="4800" dirty="0" err="1">
                <a:solidFill>
                  <a:schemeClr val="bg1"/>
                </a:solidFill>
              </a:rPr>
              <a:t>și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Obiecte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0E393-316B-BF8F-25B2-C88F696C8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2725" y="841247"/>
            <a:ext cx="5540221" cy="5340097"/>
          </a:xfrm>
        </p:spPr>
        <p:txBody>
          <a:bodyPr anchor="ctr">
            <a:normAutofit/>
          </a:bodyPr>
          <a:lstStyle/>
          <a:p>
            <a:pPr>
              <a:defRPr sz="1800"/>
            </a:pPr>
            <a:r>
              <a:rPr lang="en-US" sz="2400" dirty="0">
                <a:solidFill>
                  <a:schemeClr val="tx2"/>
                </a:solidFill>
              </a:rPr>
              <a:t>Definite cu </a:t>
            </a:r>
            <a:r>
              <a:rPr lang="en-US" sz="2400" i="1" dirty="0">
                <a:solidFill>
                  <a:schemeClr val="tx2"/>
                </a:solidFill>
              </a:rPr>
              <a:t>class </a:t>
            </a:r>
            <a:r>
              <a:rPr lang="en-US" sz="2400" i="1" dirty="0" err="1">
                <a:solidFill>
                  <a:schemeClr val="tx2"/>
                </a:solidFill>
              </a:rPr>
              <a:t>Nume</a:t>
            </a:r>
            <a:r>
              <a:rPr lang="en-US" sz="2400" i="1" dirty="0">
                <a:solidFill>
                  <a:schemeClr val="tx2"/>
                </a:solidFill>
              </a:rPr>
              <a:t> { ... }</a:t>
            </a:r>
          </a:p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Proprietăți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și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metode</a:t>
            </a:r>
            <a:endParaRPr lang="en-US" sz="2400" dirty="0">
              <a:solidFill>
                <a:schemeClr val="tx2"/>
              </a:solidFill>
            </a:endParaRPr>
          </a:p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Obiecte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instanțiate</a:t>
            </a:r>
            <a:r>
              <a:rPr lang="en-US" sz="2400" dirty="0">
                <a:solidFill>
                  <a:schemeClr val="tx2"/>
                </a:solidFill>
              </a:rPr>
              <a:t> cu </a:t>
            </a:r>
            <a:r>
              <a:rPr lang="en-US" sz="2400" i="1" dirty="0">
                <a:solidFill>
                  <a:schemeClr val="tx2"/>
                </a:solidFill>
              </a:rPr>
              <a:t>new</a:t>
            </a:r>
          </a:p>
          <a:p>
            <a:pPr>
              <a:defRPr sz="1800"/>
            </a:pPr>
            <a:r>
              <a:rPr lang="en-US" sz="2400" dirty="0" err="1">
                <a:solidFill>
                  <a:schemeClr val="tx2"/>
                </a:solidFill>
              </a:rPr>
              <a:t>Exemplu</a:t>
            </a:r>
            <a:r>
              <a:rPr lang="en-US" sz="2400" dirty="0">
                <a:solidFill>
                  <a:schemeClr val="tx2"/>
                </a:solidFill>
              </a:rPr>
              <a:t>: </a:t>
            </a:r>
            <a:r>
              <a:rPr lang="en-US" sz="2400" i="1" dirty="0">
                <a:solidFill>
                  <a:schemeClr val="tx2"/>
                </a:solidFill>
              </a:rPr>
              <a:t>$</a:t>
            </a:r>
            <a:r>
              <a:rPr lang="en-US" sz="2400" i="1" dirty="0" err="1">
                <a:solidFill>
                  <a:schemeClr val="tx2"/>
                </a:solidFill>
              </a:rPr>
              <a:t>obiect</a:t>
            </a:r>
            <a:r>
              <a:rPr lang="en-US" sz="2400" i="1" dirty="0">
                <a:solidFill>
                  <a:schemeClr val="tx2"/>
                </a:solidFill>
              </a:rPr>
              <a:t> = new </a:t>
            </a:r>
            <a:r>
              <a:rPr lang="en-US" sz="2400" i="1" dirty="0" err="1">
                <a:solidFill>
                  <a:schemeClr val="tx2"/>
                </a:solidFill>
              </a:rPr>
              <a:t>Clasa</a:t>
            </a:r>
            <a:r>
              <a:rPr lang="en-US" sz="2400" i="1" dirty="0">
                <a:solidFill>
                  <a:schemeClr val="tx2"/>
                </a:solidFill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608930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</TotalTime>
  <Words>545</Words>
  <Application>Microsoft Macintosh PowerPoint</Application>
  <PresentationFormat>Custom</PresentationFormat>
  <Paragraphs>99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Arial</vt:lpstr>
      <vt:lpstr>Calibri</vt:lpstr>
      <vt:lpstr>Office Theme</vt:lpstr>
      <vt:lpstr>Introducere în PHP</vt:lpstr>
      <vt:lpstr>Ce este PHP?</vt:lpstr>
      <vt:lpstr>Instalare / Docker</vt:lpstr>
      <vt:lpstr>Sintaxă de bază</vt:lpstr>
      <vt:lpstr>Variabile și tipuri  de date</vt:lpstr>
      <vt:lpstr>Structuri de control</vt:lpstr>
      <vt:lpstr>Funcții în PHP</vt:lpstr>
      <vt:lpstr>PowerPoint Presentation</vt:lpstr>
      <vt:lpstr>Clase și Obiecte</vt:lpstr>
      <vt:lpstr>Clasa Persoana</vt:lpstr>
      <vt:lpstr>Moștenire și Interfețe</vt:lpstr>
      <vt:lpstr>Interfețe / clase abstracte</vt:lpstr>
      <vt:lpstr>Folosirea claselor concrete</vt:lpstr>
      <vt:lpstr>Namespace</vt:lpstr>
      <vt:lpstr>Administrarea dependințelor - Composer</vt:lpstr>
      <vt:lpstr>PowerPoint Presentation</vt:lpstr>
      <vt:lpstr>Exemplu aplicatie Symfony</vt:lpstr>
      <vt:lpstr>Request lifecycle</vt:lpstr>
      <vt:lpstr>PowerPoint Presentation</vt:lpstr>
      <vt:lpstr>Avantajele microserviciilor</vt:lpstr>
      <vt:lpstr>Integrarea cu aplicații on-prem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Catalin Hutanu</cp:lastModifiedBy>
  <cp:revision>31</cp:revision>
  <dcterms:created xsi:type="dcterms:W3CDTF">2013-01-27T09:14:16Z</dcterms:created>
  <dcterms:modified xsi:type="dcterms:W3CDTF">2025-09-17T21:05:05Z</dcterms:modified>
  <cp:category/>
</cp:coreProperties>
</file>

<file path=docProps/thumbnail.jpeg>
</file>